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58" r:id="rId3"/>
    <p:sldId id="295" r:id="rId4"/>
    <p:sldId id="291" r:id="rId5"/>
    <p:sldId id="310" r:id="rId6"/>
    <p:sldId id="309" r:id="rId7"/>
    <p:sldId id="297" r:id="rId8"/>
    <p:sldId id="299" r:id="rId9"/>
    <p:sldId id="303" r:id="rId10"/>
    <p:sldId id="298" r:id="rId11"/>
    <p:sldId id="304" r:id="rId12"/>
    <p:sldId id="305" r:id="rId13"/>
    <p:sldId id="306" r:id="rId14"/>
    <p:sldId id="307" r:id="rId15"/>
    <p:sldId id="308" r:id="rId16"/>
    <p:sldId id="261" r:id="rId17"/>
  </p:sldIdLst>
  <p:sldSz cx="9144000" cy="6858000" type="screen4x3"/>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ferSingleView="1">
    <p:restoredLeft sz="8218" autoAdjust="0"/>
    <p:restoredTop sz="94485" autoAdjust="0"/>
  </p:normalViewPr>
  <p:slideViewPr>
    <p:cSldViewPr>
      <p:cViewPr varScale="1">
        <p:scale>
          <a:sx n="92" d="100"/>
          <a:sy n="92" d="100"/>
        </p:scale>
        <p:origin x="1632" y="78"/>
      </p:cViewPr>
      <p:guideLst>
        <p:guide orient="horz" pos="2160"/>
        <p:guide pos="2880"/>
      </p:guideLst>
    </p:cSldViewPr>
  </p:slideViewPr>
  <p:outlineViewPr>
    <p:cViewPr>
      <p:scale>
        <a:sx n="33" d="100"/>
        <a:sy n="33" d="100"/>
      </p:scale>
      <p:origin x="0" y="0"/>
    </p:cViewPr>
  </p:outlineViewPr>
  <p:notesTextViewPr>
    <p:cViewPr>
      <p:scale>
        <a:sx n="33" d="100"/>
        <a:sy n="33"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60" cy="496412"/>
          </a:xfrm>
          <a:prstGeom prst="rect">
            <a:avLst/>
          </a:prstGeom>
        </p:spPr>
        <p:txBody>
          <a:bodyPr vert="horz" lIns="91285" tIns="45642" rIns="91285" bIns="45642" rtlCol="0"/>
          <a:lstStyle>
            <a:lvl1pPr algn="l">
              <a:defRPr sz="1200"/>
            </a:lvl1pPr>
          </a:lstStyle>
          <a:p>
            <a:endParaRPr lang="en-GB"/>
          </a:p>
        </p:txBody>
      </p:sp>
      <p:sp>
        <p:nvSpPr>
          <p:cNvPr id="3" name="Date Placeholder 2"/>
          <p:cNvSpPr>
            <a:spLocks noGrp="1"/>
          </p:cNvSpPr>
          <p:nvPr>
            <p:ph type="dt" idx="1"/>
          </p:nvPr>
        </p:nvSpPr>
        <p:spPr>
          <a:xfrm>
            <a:off x="3850443" y="0"/>
            <a:ext cx="2945660" cy="496412"/>
          </a:xfrm>
          <a:prstGeom prst="rect">
            <a:avLst/>
          </a:prstGeom>
        </p:spPr>
        <p:txBody>
          <a:bodyPr vert="horz" lIns="91285" tIns="45642" rIns="91285" bIns="45642" rtlCol="0"/>
          <a:lstStyle>
            <a:lvl1pPr algn="r">
              <a:defRPr sz="1200"/>
            </a:lvl1pPr>
          </a:lstStyle>
          <a:p>
            <a:fld id="{BBE773D9-08DD-45C3-B6EA-7EBBB2591AFA}" type="datetimeFigureOut">
              <a:rPr lang="en-GB" smtClean="0"/>
              <a:t>21/04/2016</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285" tIns="45642" rIns="91285" bIns="45642" rtlCol="0" anchor="ctr"/>
          <a:lstStyle/>
          <a:p>
            <a:endParaRPr lang="en-GB"/>
          </a:p>
        </p:txBody>
      </p:sp>
      <p:sp>
        <p:nvSpPr>
          <p:cNvPr id="5" name="Notes Placeholder 4"/>
          <p:cNvSpPr>
            <a:spLocks noGrp="1"/>
          </p:cNvSpPr>
          <p:nvPr>
            <p:ph type="body" sz="quarter" idx="3"/>
          </p:nvPr>
        </p:nvSpPr>
        <p:spPr>
          <a:xfrm>
            <a:off x="679768" y="4715908"/>
            <a:ext cx="5438140" cy="4467701"/>
          </a:xfrm>
          <a:prstGeom prst="rect">
            <a:avLst/>
          </a:prstGeom>
        </p:spPr>
        <p:txBody>
          <a:bodyPr vert="horz" lIns="91285" tIns="45642" rIns="91285" bIns="45642"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30091"/>
            <a:ext cx="2945660" cy="496412"/>
          </a:xfrm>
          <a:prstGeom prst="rect">
            <a:avLst/>
          </a:prstGeom>
        </p:spPr>
        <p:txBody>
          <a:bodyPr vert="horz" lIns="91285" tIns="45642" rIns="91285" bIns="45642"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30091"/>
            <a:ext cx="2945660" cy="496412"/>
          </a:xfrm>
          <a:prstGeom prst="rect">
            <a:avLst/>
          </a:prstGeom>
        </p:spPr>
        <p:txBody>
          <a:bodyPr vert="horz" lIns="91285" tIns="45642" rIns="91285" bIns="45642" rtlCol="0" anchor="b"/>
          <a:lstStyle>
            <a:lvl1pPr algn="r">
              <a:defRPr sz="1200"/>
            </a:lvl1pPr>
          </a:lstStyle>
          <a:p>
            <a:fld id="{2D1D362D-D470-4E36-ADE3-B4B444D500B5}" type="slidenum">
              <a:rPr lang="en-GB" smtClean="0"/>
              <a:t>‹#›</a:t>
            </a:fld>
            <a:endParaRPr lang="en-GB"/>
          </a:p>
        </p:txBody>
      </p:sp>
    </p:spTree>
    <p:extLst>
      <p:ext uri="{BB962C8B-B14F-4D97-AF65-F5344CB8AC3E}">
        <p14:creationId xmlns:p14="http://schemas.microsoft.com/office/powerpoint/2010/main" val="1554501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2</a:t>
            </a:fld>
            <a:endParaRPr lang="ar-KW"/>
          </a:p>
        </p:txBody>
      </p:sp>
    </p:spTree>
    <p:extLst>
      <p:ext uri="{BB962C8B-B14F-4D97-AF65-F5344CB8AC3E}">
        <p14:creationId xmlns:p14="http://schemas.microsoft.com/office/powerpoint/2010/main" val="5347566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12</a:t>
            </a:fld>
            <a:endParaRPr lang="ar-KW"/>
          </a:p>
        </p:txBody>
      </p:sp>
    </p:spTree>
    <p:extLst>
      <p:ext uri="{BB962C8B-B14F-4D97-AF65-F5344CB8AC3E}">
        <p14:creationId xmlns:p14="http://schemas.microsoft.com/office/powerpoint/2010/main" val="7334036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13</a:t>
            </a:fld>
            <a:endParaRPr lang="ar-KW"/>
          </a:p>
        </p:txBody>
      </p:sp>
    </p:spTree>
    <p:extLst>
      <p:ext uri="{BB962C8B-B14F-4D97-AF65-F5344CB8AC3E}">
        <p14:creationId xmlns:p14="http://schemas.microsoft.com/office/powerpoint/2010/main" val="13399438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14</a:t>
            </a:fld>
            <a:endParaRPr lang="ar-KW"/>
          </a:p>
        </p:txBody>
      </p:sp>
    </p:spTree>
    <p:extLst>
      <p:ext uri="{BB962C8B-B14F-4D97-AF65-F5344CB8AC3E}">
        <p14:creationId xmlns:p14="http://schemas.microsoft.com/office/powerpoint/2010/main" val="328896047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15</a:t>
            </a:fld>
            <a:endParaRPr lang="ar-KW"/>
          </a:p>
        </p:txBody>
      </p:sp>
    </p:spTree>
    <p:extLst>
      <p:ext uri="{BB962C8B-B14F-4D97-AF65-F5344CB8AC3E}">
        <p14:creationId xmlns:p14="http://schemas.microsoft.com/office/powerpoint/2010/main" val="2178911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KW" dirty="0" smtClean="0"/>
          </a:p>
          <a:p>
            <a:endParaRPr lang="ar-KW" dirty="0"/>
          </a:p>
        </p:txBody>
      </p:sp>
      <p:sp>
        <p:nvSpPr>
          <p:cNvPr id="4" name="Slide Number Placeholder 3"/>
          <p:cNvSpPr>
            <a:spLocks noGrp="1"/>
          </p:cNvSpPr>
          <p:nvPr>
            <p:ph type="sldNum" sz="quarter" idx="10"/>
          </p:nvPr>
        </p:nvSpPr>
        <p:spPr/>
        <p:txBody>
          <a:bodyPr/>
          <a:lstStyle/>
          <a:p>
            <a:fld id="{2D1D362D-D470-4E36-ADE3-B4B444D500B5}" type="slidenum">
              <a:rPr lang="en-GB" smtClean="0"/>
              <a:t>3</a:t>
            </a:fld>
            <a:endParaRPr lang="en-GB"/>
          </a:p>
        </p:txBody>
      </p:sp>
    </p:spTree>
    <p:extLst>
      <p:ext uri="{BB962C8B-B14F-4D97-AF65-F5344CB8AC3E}">
        <p14:creationId xmlns:p14="http://schemas.microsoft.com/office/powerpoint/2010/main" val="23338161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4</a:t>
            </a:fld>
            <a:endParaRPr lang="ar-KW"/>
          </a:p>
        </p:txBody>
      </p:sp>
    </p:spTree>
    <p:extLst>
      <p:ext uri="{BB962C8B-B14F-4D97-AF65-F5344CB8AC3E}">
        <p14:creationId xmlns:p14="http://schemas.microsoft.com/office/powerpoint/2010/main" val="27174112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5</a:t>
            </a:fld>
            <a:endParaRPr lang="ar-KW"/>
          </a:p>
        </p:txBody>
      </p:sp>
    </p:spTree>
    <p:extLst>
      <p:ext uri="{BB962C8B-B14F-4D97-AF65-F5344CB8AC3E}">
        <p14:creationId xmlns:p14="http://schemas.microsoft.com/office/powerpoint/2010/main" val="30231317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6</a:t>
            </a:fld>
            <a:endParaRPr lang="ar-KW"/>
          </a:p>
        </p:txBody>
      </p:sp>
    </p:spTree>
    <p:extLst>
      <p:ext uri="{BB962C8B-B14F-4D97-AF65-F5344CB8AC3E}">
        <p14:creationId xmlns:p14="http://schemas.microsoft.com/office/powerpoint/2010/main" val="2506816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7</a:t>
            </a:fld>
            <a:endParaRPr lang="ar-KW"/>
          </a:p>
        </p:txBody>
      </p:sp>
    </p:spTree>
    <p:extLst>
      <p:ext uri="{BB962C8B-B14F-4D97-AF65-F5344CB8AC3E}">
        <p14:creationId xmlns:p14="http://schemas.microsoft.com/office/powerpoint/2010/main" val="36640813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8</a:t>
            </a:fld>
            <a:endParaRPr lang="ar-KW"/>
          </a:p>
        </p:txBody>
      </p:sp>
    </p:spTree>
    <p:extLst>
      <p:ext uri="{BB962C8B-B14F-4D97-AF65-F5344CB8AC3E}">
        <p14:creationId xmlns:p14="http://schemas.microsoft.com/office/powerpoint/2010/main" val="34570614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10</a:t>
            </a:fld>
            <a:endParaRPr lang="ar-KW"/>
          </a:p>
        </p:txBody>
      </p:sp>
    </p:spTree>
    <p:extLst>
      <p:ext uri="{BB962C8B-B14F-4D97-AF65-F5344CB8AC3E}">
        <p14:creationId xmlns:p14="http://schemas.microsoft.com/office/powerpoint/2010/main" val="22870224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11</a:t>
            </a:fld>
            <a:endParaRPr lang="ar-KW"/>
          </a:p>
        </p:txBody>
      </p:sp>
    </p:spTree>
    <p:extLst>
      <p:ext uri="{BB962C8B-B14F-4D97-AF65-F5344CB8AC3E}">
        <p14:creationId xmlns:p14="http://schemas.microsoft.com/office/powerpoint/2010/main" val="19033237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21/04/2016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
        <p:nvSpPr>
          <p:cNvPr id="7" name="fl" descr="CMA Data Classification: Public"/>
          <p:cNvSpPr txBox="1"/>
          <p:nvPr userDrawn="1"/>
        </p:nvSpPr>
        <p:spPr>
          <a:xfrm>
            <a:off x="0" y="6664960"/>
            <a:ext cx="9144000" cy="223138"/>
          </a:xfrm>
          <a:prstGeom prst="rect">
            <a:avLst/>
          </a:prstGeom>
          <a:noFill/>
        </p:spPr>
        <p:txBody>
          <a:bodyPr vert="horz" rtlCol="0">
            <a:spAutoFit/>
          </a:bodyPr>
          <a:lstStyle/>
          <a:p>
            <a:pPr algn="l"/>
            <a:r>
              <a:rPr lang="en-GB" sz="850" b="0" i="0" u="none" baseline="0" smtClean="0">
                <a:solidFill>
                  <a:srgbClr val="000000"/>
                </a:solidFill>
                <a:latin typeface="microsoft sans serif" panose="020B0604020202020204" pitchFamily="34" charset="0"/>
              </a:rPr>
              <a:t>CMA Data Classification: Public</a:t>
            </a:r>
            <a:endParaRPr lang="en-GB" sz="850" b="0" i="0" u="none" baseline="0">
              <a:solidFill>
                <a:srgbClr val="000000"/>
              </a:solidFill>
              <a:latin typeface="microsoft sans serif" panose="020B0604020202020204" pitchFamily="34" charset="0"/>
            </a:endParaRPr>
          </a:p>
        </p:txBody>
      </p:sp>
    </p:spTree>
    <p:extLst>
      <p:ext uri="{BB962C8B-B14F-4D97-AF65-F5344CB8AC3E}">
        <p14:creationId xmlns:p14="http://schemas.microsoft.com/office/powerpoint/2010/main" val="18429731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21/04/2016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4432636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21/04/2016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5519692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21/04/2016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2517545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561D0F1-45D5-4D36-A5CB-A6F468EAF9B3}" type="datetimeFigureOut">
              <a:rPr lang="en-GB" smtClean="0"/>
              <a:t>21/04/2016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2073434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5561D0F1-45D5-4D36-A5CB-A6F468EAF9B3}" type="datetimeFigureOut">
              <a:rPr lang="en-GB" smtClean="0"/>
              <a:t>21/04/2016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34168250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5561D0F1-45D5-4D36-A5CB-A6F468EAF9B3}" type="datetimeFigureOut">
              <a:rPr lang="en-GB" smtClean="0"/>
              <a:t>21/04/2016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554920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5561D0F1-45D5-4D36-A5CB-A6F468EAF9B3}" type="datetimeFigureOut">
              <a:rPr lang="en-GB" smtClean="0"/>
              <a:t>21/04/2016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925945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61D0F1-45D5-4D36-A5CB-A6F468EAF9B3}" type="datetimeFigureOut">
              <a:rPr lang="en-GB" smtClean="0"/>
              <a:t>21/04/2016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8280612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61D0F1-45D5-4D36-A5CB-A6F468EAF9B3}" type="datetimeFigureOut">
              <a:rPr lang="en-GB" smtClean="0"/>
              <a:t>21/04/2016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425027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61D0F1-45D5-4D36-A5CB-A6F468EAF9B3}" type="datetimeFigureOut">
              <a:rPr lang="en-GB" smtClean="0"/>
              <a:t>21/04/2016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1172015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61D0F1-45D5-4D36-A5CB-A6F468EAF9B3}" type="datetimeFigureOut">
              <a:rPr lang="en-GB" smtClean="0"/>
              <a:t>21/04/2016</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DEC8EC-0F4B-4CDB-8AC0-556EC31B66C3}" type="slidenum">
              <a:rPr lang="en-GB" smtClean="0"/>
              <a:t>‹#›</a:t>
            </a:fld>
            <a:endParaRPr lang="en-GB"/>
          </a:p>
        </p:txBody>
      </p:sp>
      <p:sp>
        <p:nvSpPr>
          <p:cNvPr id="7" name="fl" descr="CMA Data Classification: Public"/>
          <p:cNvSpPr txBox="1"/>
          <p:nvPr userDrawn="1"/>
        </p:nvSpPr>
        <p:spPr>
          <a:xfrm>
            <a:off x="0" y="6664960"/>
            <a:ext cx="9144000" cy="223138"/>
          </a:xfrm>
          <a:prstGeom prst="rect">
            <a:avLst/>
          </a:prstGeom>
          <a:noFill/>
        </p:spPr>
        <p:txBody>
          <a:bodyPr vert="horz" rtlCol="0">
            <a:spAutoFit/>
          </a:bodyPr>
          <a:lstStyle/>
          <a:p>
            <a:pPr algn="l"/>
            <a:r>
              <a:rPr lang="en-GB" sz="850" b="0" i="0" u="none" baseline="0" smtClean="0">
                <a:solidFill>
                  <a:srgbClr val="000000"/>
                </a:solidFill>
                <a:latin typeface="microsoft sans serif" panose="020B0604020202020204" pitchFamily="34" charset="0"/>
              </a:rPr>
              <a:t>CMA Data Classification: Public</a:t>
            </a:r>
            <a:endParaRPr lang="en-GB" sz="850" b="0" i="0" u="none" baseline="0">
              <a:solidFill>
                <a:srgbClr val="000000"/>
              </a:solidFill>
              <a:latin typeface="microsoft sans serif" panose="020B0604020202020204" pitchFamily="34" charset="0"/>
            </a:endParaRPr>
          </a:p>
        </p:txBody>
      </p:sp>
    </p:spTree>
    <p:extLst>
      <p:ext uri="{BB962C8B-B14F-4D97-AF65-F5344CB8AC3E}">
        <p14:creationId xmlns:p14="http://schemas.microsoft.com/office/powerpoint/2010/main" val="7537112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tiff"/></Relationships>
</file>

<file path=ppt/slides/_rels/slide6.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6.xml"/><Relationship Id="rId1" Type="http://schemas.openxmlformats.org/officeDocument/2006/relationships/slideLayout" Target="../slideLayouts/slideLayout4.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20080" y="1388368"/>
            <a:ext cx="7772400" cy="1470025"/>
          </a:xfrm>
        </p:spPr>
        <p:txBody>
          <a:bodyPr>
            <a:normAutofit/>
          </a:bodyPr>
          <a:lstStyle/>
          <a:p>
            <a:pPr rtl="1"/>
            <a:r>
              <a:rPr lang="ar-KW" sz="3600" b="1" dirty="0" smtClean="0">
                <a:solidFill>
                  <a:srgbClr val="8C8A26"/>
                </a:solidFill>
                <a:cs typeface="mohammad bold art 1" pitchFamily="2" charset="-78"/>
              </a:rPr>
              <a:t>برنامج تدريبي</a:t>
            </a:r>
            <a:r>
              <a:rPr lang="en-US" sz="4800" b="1" dirty="0" smtClean="0">
                <a:solidFill>
                  <a:srgbClr val="8C8A26"/>
                </a:solidFill>
                <a:cs typeface="mohammad bold art 1" pitchFamily="2" charset="-78"/>
              </a:rPr>
              <a:t/>
            </a:r>
            <a:br>
              <a:rPr lang="en-US" sz="4800" b="1" dirty="0" smtClean="0">
                <a:solidFill>
                  <a:srgbClr val="8C8A26"/>
                </a:solidFill>
                <a:cs typeface="mohammad bold art 1" pitchFamily="2" charset="-78"/>
              </a:rPr>
            </a:br>
            <a:endParaRPr lang="en-GB" sz="4800" dirty="0">
              <a:cs typeface="mohammad bold art 1" pitchFamily="2" charset="-78"/>
            </a:endParaRPr>
          </a:p>
        </p:txBody>
      </p:sp>
      <p:sp>
        <p:nvSpPr>
          <p:cNvPr id="3" name="Subtitle 2"/>
          <p:cNvSpPr>
            <a:spLocks noGrp="1"/>
          </p:cNvSpPr>
          <p:nvPr>
            <p:ph type="subTitle" idx="1"/>
          </p:nvPr>
        </p:nvSpPr>
        <p:spPr>
          <a:xfrm>
            <a:off x="1843608" y="2420888"/>
            <a:ext cx="6400800" cy="3168352"/>
          </a:xfrm>
        </p:spPr>
        <p:txBody>
          <a:bodyPr>
            <a:normAutofit fontScale="70000" lnSpcReduction="20000"/>
          </a:bodyPr>
          <a:lstStyle/>
          <a:p>
            <a:pPr rtl="1"/>
            <a:r>
              <a:rPr lang="ar-KW" sz="4800" b="1" dirty="0" smtClean="0">
                <a:solidFill>
                  <a:srgbClr val="1F497D"/>
                </a:solidFill>
                <a:cs typeface="mohammad bold art 1" pitchFamily="2" charset="-78"/>
              </a:rPr>
              <a:t>الكتاب الخامس عشر</a:t>
            </a:r>
            <a:endParaRPr lang="en-US" sz="4800" b="1" dirty="0" smtClean="0">
              <a:solidFill>
                <a:srgbClr val="1F497D"/>
              </a:solidFill>
              <a:cs typeface="mohammad bold art 1" pitchFamily="2" charset="-78"/>
            </a:endParaRPr>
          </a:p>
          <a:p>
            <a:pPr rtl="1"/>
            <a:endParaRPr lang="ar-KW" sz="4800" b="1" dirty="0" smtClean="0">
              <a:solidFill>
                <a:srgbClr val="1F497D"/>
              </a:solidFill>
              <a:cs typeface="Times New Roman"/>
            </a:endParaRPr>
          </a:p>
          <a:p>
            <a:pPr rtl="1"/>
            <a:r>
              <a:rPr lang="ar-KW" sz="4800" b="1" dirty="0" smtClean="0">
                <a:solidFill>
                  <a:srgbClr val="1F497D"/>
                </a:solidFill>
                <a:cs typeface="mohammad bold art 1" pitchFamily="2" charset="-78"/>
              </a:rPr>
              <a:t>حوكمة الشركات</a:t>
            </a:r>
            <a:endParaRPr lang="en-US" sz="4800" b="1" dirty="0" smtClean="0">
              <a:solidFill>
                <a:srgbClr val="1F497D"/>
              </a:solidFill>
              <a:cs typeface="mohammad bold art 1" pitchFamily="2" charset="-78"/>
            </a:endParaRPr>
          </a:p>
          <a:p>
            <a:pPr rtl="1"/>
            <a:r>
              <a:rPr lang="ar-KW" sz="4800" b="1" dirty="0" smtClean="0">
                <a:solidFill>
                  <a:srgbClr val="1F497D"/>
                </a:solidFill>
                <a:cs typeface="mohammad bold art 1" pitchFamily="2" charset="-78"/>
              </a:rPr>
              <a:t>إدارة </a:t>
            </a:r>
            <a:r>
              <a:rPr lang="ar-KW" sz="4800" b="1" dirty="0">
                <a:solidFill>
                  <a:srgbClr val="1F497D"/>
                </a:solidFill>
                <a:cs typeface="mohammad bold art 1" pitchFamily="2" charset="-78"/>
              </a:rPr>
              <a:t>تنظيم وحوكمة الشركات</a:t>
            </a:r>
          </a:p>
          <a:p>
            <a:pPr rtl="1"/>
            <a:endParaRPr lang="ar-KW" sz="4800" b="1" dirty="0" smtClean="0">
              <a:solidFill>
                <a:srgbClr val="1F497D"/>
              </a:solidFill>
              <a:cs typeface="mohammad bold art 1" pitchFamily="2" charset="-78"/>
            </a:endParaRPr>
          </a:p>
          <a:p>
            <a:pPr rtl="1"/>
            <a:r>
              <a:rPr lang="ar-KW" sz="3600" b="1" smtClean="0">
                <a:solidFill>
                  <a:srgbClr val="1F497D"/>
                </a:solidFill>
                <a:cs typeface="mohammad bold art 1" pitchFamily="2" charset="-78"/>
              </a:rPr>
              <a:t> </a:t>
            </a:r>
            <a:endParaRPr lang="ar-KW" sz="3600" b="1" dirty="0" smtClean="0">
              <a:solidFill>
                <a:srgbClr val="1F497D"/>
              </a:solidFill>
              <a:cs typeface="mohammad bold art 1" pitchFamily="2" charset="-78"/>
            </a:endParaRPr>
          </a:p>
        </p:txBody>
      </p:sp>
      <p:pic>
        <p:nvPicPr>
          <p:cNvPr id="6" name="Picture 5" descr="Picture 3.png"/>
          <p:cNvPicPr>
            <a:picLocks noChangeAspect="1"/>
          </p:cNvPicPr>
          <p:nvPr/>
        </p:nvPicPr>
        <p:blipFill rotWithShape="1">
          <a:blip r:embed="rId2" cstate="print"/>
          <a:srcRect r="75690"/>
          <a:stretch/>
        </p:blipFill>
        <p:spPr>
          <a:xfrm>
            <a:off x="1" y="0"/>
            <a:ext cx="2222937" cy="6858000"/>
          </a:xfrm>
          <a:prstGeom prst="rect">
            <a:avLst/>
          </a:prstGeom>
          <a:ln w="28575">
            <a:noFill/>
          </a:ln>
        </p:spPr>
      </p:pic>
    </p:spTree>
    <p:extLst>
      <p:ext uri="{BB962C8B-B14F-4D97-AF65-F5344CB8AC3E}">
        <p14:creationId xmlns:p14="http://schemas.microsoft.com/office/powerpoint/2010/main" val="18012475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a:ln>
            <a:noFill/>
          </a:ln>
        </p:spPr>
        <p:style>
          <a:lnRef idx="2">
            <a:schemeClr val="dk1"/>
          </a:lnRef>
          <a:fillRef idx="1">
            <a:schemeClr val="lt1"/>
          </a:fillRef>
          <a:effectRef idx="0">
            <a:schemeClr val="dk1"/>
          </a:effectRef>
          <a:fontRef idx="minor">
            <a:schemeClr val="dk1"/>
          </a:fontRef>
        </p:style>
        <p:txBody>
          <a:bodyPr>
            <a:normAutofit/>
          </a:bodyPr>
          <a:lstStyle/>
          <a:p>
            <a:pPr algn="r" rtl="1"/>
            <a:r>
              <a:rPr lang="ar-KW" sz="3200" b="1" dirty="0" smtClean="0">
                <a:solidFill>
                  <a:schemeClr val="tx2"/>
                </a:solidFill>
                <a:cs typeface="mohammad bold art 1" pitchFamily="2" charset="-78"/>
              </a:rPr>
              <a:t>جدول أعمال اليوم الثاني</a:t>
            </a:r>
            <a:endParaRPr lang="en-US" dirty="0">
              <a:solidFill>
                <a:schemeClr val="tx2"/>
              </a:solidFill>
              <a:cs typeface="mohammad bold art 1" pitchFamily="2" charset="-78"/>
            </a:endParaRPr>
          </a:p>
        </p:txBody>
      </p:sp>
      <p:sp>
        <p:nvSpPr>
          <p:cNvPr id="3" name="Content Placeholder 2"/>
          <p:cNvSpPr>
            <a:spLocks noGrp="1"/>
          </p:cNvSpPr>
          <p:nvPr>
            <p:ph idx="1"/>
          </p:nvPr>
        </p:nvSpPr>
        <p:spPr>
          <a:xfrm>
            <a:off x="457200" y="1380788"/>
            <a:ext cx="8229600" cy="4352468"/>
          </a:xfrm>
        </p:spPr>
        <p:txBody>
          <a:bodyPr>
            <a:noAutofit/>
          </a:bodyPr>
          <a:lstStyle/>
          <a:p>
            <a:pPr algn="just" rtl="1"/>
            <a:r>
              <a:rPr lang="ar-KW" dirty="0" smtClean="0">
                <a:cs typeface="mohammad bold art 1" pitchFamily="2" charset="-78"/>
              </a:rPr>
              <a:t>نموذج تقرير حوكمة الشركات.</a:t>
            </a:r>
            <a:endParaRPr lang="ar-KW" dirty="0">
              <a:cs typeface="mohammad bold art 1" pitchFamily="2" charset="-78"/>
            </a:endParaRPr>
          </a:p>
          <a:p>
            <a:pPr algn="just" rtl="1"/>
            <a:r>
              <a:rPr lang="ar-KW" dirty="0" smtClean="0">
                <a:cs typeface="mohammad bold art 1" pitchFamily="2" charset="-78"/>
              </a:rPr>
              <a:t>تقرير المكافآت.</a:t>
            </a:r>
          </a:p>
          <a:p>
            <a:pPr algn="just" rtl="1"/>
            <a:r>
              <a:rPr lang="ar-KW" dirty="0" smtClean="0">
                <a:cs typeface="mohammad bold art 1" pitchFamily="2" charset="-78"/>
              </a:rPr>
              <a:t>تقرير لجنة التدقيق.</a:t>
            </a:r>
          </a:p>
          <a:p>
            <a:pPr algn="just" rtl="1"/>
            <a:r>
              <a:rPr lang="ar-KW" dirty="0" smtClean="0">
                <a:cs typeface="mohammad bold art 1" pitchFamily="2" charset="-78"/>
              </a:rPr>
              <a:t>تقرير تقييم ومراجعة نظم الرقابة الداخلية (</a:t>
            </a:r>
            <a:r>
              <a:rPr lang="en-US" dirty="0" smtClean="0">
                <a:cs typeface="mohammad bold art 1" pitchFamily="2" charset="-78"/>
              </a:rPr>
              <a:t>ICR</a:t>
            </a:r>
            <a:r>
              <a:rPr lang="ar-KW" dirty="0" smtClean="0">
                <a:cs typeface="mohammad bold art 1" pitchFamily="2" charset="-78"/>
              </a:rPr>
              <a:t>).</a:t>
            </a:r>
          </a:p>
          <a:p>
            <a:pPr algn="just" rtl="1"/>
            <a:r>
              <a:rPr lang="ar-KW" dirty="0" smtClean="0">
                <a:cs typeface="mohammad bold art 1" pitchFamily="2" charset="-78"/>
              </a:rPr>
              <a:t>الأسئلة والاستفسارات.</a:t>
            </a:r>
          </a:p>
        </p:txBody>
      </p:sp>
      <p:sp>
        <p:nvSpPr>
          <p:cNvPr id="4" name="Slide Number Placeholder 3"/>
          <p:cNvSpPr>
            <a:spLocks noGrp="1"/>
          </p:cNvSpPr>
          <p:nvPr>
            <p:ph type="sldNum" sz="quarter" idx="12"/>
          </p:nvPr>
        </p:nvSpPr>
        <p:spPr/>
        <p:txBody>
          <a:bodyPr/>
          <a:lstStyle/>
          <a:p>
            <a:fld id="{2E51A151-84BD-4E71-B744-C440629F458B}" type="slidenum">
              <a:rPr lang="en-US" smtClean="0"/>
              <a:pPr/>
              <a:t>10</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777952"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615160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57475" y="280628"/>
            <a:ext cx="5876925" cy="1143000"/>
          </a:xfrm>
        </p:spPr>
        <p:txBody>
          <a:bodyPr>
            <a:normAutofit/>
          </a:bodyPr>
          <a:lstStyle/>
          <a:p>
            <a:pPr algn="r" rtl="1"/>
            <a:r>
              <a:rPr lang="ar-KW" sz="2800" b="1" dirty="0" smtClean="0">
                <a:solidFill>
                  <a:schemeClr val="tx2"/>
                </a:solidFill>
                <a:cs typeface="mohammad bold art 1" pitchFamily="2" charset="-78"/>
              </a:rPr>
              <a:t>نموذج تقرير حوكمة الشركات</a:t>
            </a:r>
            <a:endParaRPr lang="en-US" sz="2800" b="1" dirty="0">
              <a:solidFill>
                <a:schemeClr val="tx2"/>
              </a:solidFill>
              <a:cs typeface="mohammad bold art 1" pitchFamily="2" charset="-78"/>
            </a:endParaRPr>
          </a:p>
        </p:txBody>
      </p:sp>
      <p:sp>
        <p:nvSpPr>
          <p:cNvPr id="3" name="Content Placeholder 2"/>
          <p:cNvSpPr>
            <a:spLocks noGrp="1"/>
          </p:cNvSpPr>
          <p:nvPr>
            <p:ph idx="1"/>
          </p:nvPr>
        </p:nvSpPr>
        <p:spPr>
          <a:xfrm>
            <a:off x="457200" y="1600200"/>
            <a:ext cx="8229600" cy="4525963"/>
          </a:xfrm>
        </p:spPr>
        <p:txBody>
          <a:bodyPr>
            <a:normAutofit/>
          </a:bodyPr>
          <a:lstStyle/>
          <a:p>
            <a:pPr algn="just" rtl="1">
              <a:buFont typeface="Wingdings" panose="05000000000000000000" pitchFamily="2" charset="2"/>
              <a:buChar char="q"/>
            </a:pPr>
            <a:r>
              <a:rPr lang="ar-KW" sz="2400" dirty="0" smtClean="0">
                <a:latin typeface="Calibri" pitchFamily="34" charset="0"/>
                <a:cs typeface="mohammad bold art 1" pitchFamily="2" charset="-78"/>
              </a:rPr>
              <a:t>هو عبارة عن نموذج استرشادي لإعداد التقرير الذي يعده مجلس الإدارة في الشركات الخاضعة لقواعد الحوكمة لبيان مدى التزامها بتلك القواعد والذي يتلى في الجمعية العامة للشركة ويرفق بالتقرير السنوي.</a:t>
            </a:r>
          </a:p>
          <a:p>
            <a:pPr algn="just" rtl="1">
              <a:buFont typeface="Wingdings" panose="05000000000000000000" pitchFamily="2" charset="2"/>
              <a:buChar char="q"/>
            </a:pPr>
            <a:r>
              <a:rPr lang="ar-KW" sz="2400" dirty="0" smtClean="0">
                <a:latin typeface="Calibri" pitchFamily="34" charset="0"/>
                <a:cs typeface="mohammad bold art 1" pitchFamily="2" charset="-78"/>
              </a:rPr>
              <a:t>يتم </a:t>
            </a:r>
            <a:r>
              <a:rPr lang="ar-KW" sz="2400" b="1" dirty="0" smtClean="0">
                <a:latin typeface="Calibri" pitchFamily="34" charset="0"/>
                <a:cs typeface="mohammad bold art 1" pitchFamily="2" charset="-78"/>
              </a:rPr>
              <a:t>-</a:t>
            </a:r>
            <a:r>
              <a:rPr lang="ar-KW" sz="2400" dirty="0" smtClean="0">
                <a:latin typeface="Calibri" pitchFamily="34" charset="0"/>
                <a:cs typeface="mohammad bold art 1" pitchFamily="2" charset="-78"/>
              </a:rPr>
              <a:t>في التقرير المعد</a:t>
            </a:r>
            <a:r>
              <a:rPr lang="ar-KW" sz="2400" b="1" dirty="0" smtClean="0">
                <a:latin typeface="Calibri" pitchFamily="34" charset="0"/>
                <a:cs typeface="mohammad bold art 1" pitchFamily="2" charset="-78"/>
              </a:rPr>
              <a:t>-</a:t>
            </a:r>
            <a:r>
              <a:rPr lang="ar-KW" sz="2400" dirty="0" smtClean="0">
                <a:latin typeface="Calibri" pitchFamily="34" charset="0"/>
                <a:cs typeface="mohammad bold art 1" pitchFamily="2" charset="-78"/>
              </a:rPr>
              <a:t> تحديد القاعدة والمادة التي يتم الالتزام بها والقاعدة والمادة التي لم يتم الالتزام بها بالتفصيل مع مبررات عدم الالتزام. </a:t>
            </a:r>
          </a:p>
          <a:p>
            <a:pPr algn="just" rtl="1">
              <a:buFont typeface="Wingdings" panose="05000000000000000000" pitchFamily="2" charset="2"/>
              <a:buChar char="q"/>
            </a:pPr>
            <a:r>
              <a:rPr lang="ar-KW" sz="2400" dirty="0" smtClean="0">
                <a:latin typeface="Calibri" pitchFamily="34" charset="0"/>
                <a:cs typeface="mohammad bold art 1" pitchFamily="2" charset="-78"/>
              </a:rPr>
              <a:t>تعتبر المتطلبات الواردة في النموذج الاسترشادي الحد الأدنى لمتطلبات إعداد هذا التقرير.</a:t>
            </a:r>
            <a:endParaRPr lang="ar-KW" sz="2400" dirty="0">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11</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2314329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57475" y="280628"/>
            <a:ext cx="5876925" cy="1143000"/>
          </a:xfrm>
        </p:spPr>
        <p:txBody>
          <a:bodyPr>
            <a:normAutofit/>
          </a:bodyPr>
          <a:lstStyle/>
          <a:p>
            <a:pPr algn="r" rtl="1"/>
            <a:r>
              <a:rPr lang="ar-KW" sz="2800" b="1" dirty="0" smtClean="0">
                <a:solidFill>
                  <a:schemeClr val="tx2"/>
                </a:solidFill>
                <a:cs typeface="mohammad bold art 1" pitchFamily="2" charset="-78"/>
              </a:rPr>
              <a:t>تقرير المكافآت</a:t>
            </a:r>
            <a:endParaRPr lang="en-US" sz="2800" b="1" dirty="0">
              <a:solidFill>
                <a:schemeClr val="tx2"/>
              </a:solidFill>
              <a:cs typeface="mohammad bold art 1" pitchFamily="2" charset="-78"/>
            </a:endParaRPr>
          </a:p>
        </p:txBody>
      </p:sp>
      <p:sp>
        <p:nvSpPr>
          <p:cNvPr id="3" name="Content Placeholder 2"/>
          <p:cNvSpPr>
            <a:spLocks noGrp="1"/>
          </p:cNvSpPr>
          <p:nvPr>
            <p:ph idx="1"/>
          </p:nvPr>
        </p:nvSpPr>
        <p:spPr>
          <a:xfrm>
            <a:off x="457200" y="1557360"/>
            <a:ext cx="8229600" cy="4568803"/>
          </a:xfrm>
        </p:spPr>
        <p:txBody>
          <a:bodyPr>
            <a:normAutofit/>
          </a:bodyPr>
          <a:lstStyle/>
          <a:p>
            <a:pPr algn="just" rtl="1">
              <a:buFont typeface="Wingdings" panose="05000000000000000000" pitchFamily="2" charset="2"/>
              <a:buChar char="q"/>
            </a:pPr>
            <a:r>
              <a:rPr lang="ar-KW" sz="2000" dirty="0" smtClean="0">
                <a:latin typeface="Calibri" pitchFamily="34" charset="0"/>
                <a:cs typeface="mohammad bold art 1" pitchFamily="2" charset="-78"/>
              </a:rPr>
              <a:t>بناءً على ما ورد في البند (5) من المادة (4-3) من الفصل الرابع للكتاب الخامس عشر (حوكمة الشركات) من اللائحة التنفيذية للقانون رقم 7 لسنة 2010 وتعديلاتهما بإعداد </a:t>
            </a:r>
            <a:r>
              <a:rPr lang="ar-KW" sz="2000" u="sng" dirty="0" smtClean="0">
                <a:latin typeface="Calibri" pitchFamily="34" charset="0"/>
                <a:cs typeface="mohammad bold art 1" pitchFamily="2" charset="-78"/>
              </a:rPr>
              <a:t>تقرير سنوي</a:t>
            </a:r>
            <a:r>
              <a:rPr lang="ar-KW" sz="2000" dirty="0" smtClean="0">
                <a:latin typeface="Calibri" pitchFamily="34" charset="0"/>
                <a:cs typeface="mohammad bold art 1" pitchFamily="2" charset="-78"/>
              </a:rPr>
              <a:t> مفصل عن كافة المكافآت الممنوحة لأعضاء مجلس الإدارة والإدارة التنفيذية، سواء كانت مبالغ أو منافع أو مزايا، أياً كانت طبيعتها ومسماها، </a:t>
            </a:r>
            <a:r>
              <a:rPr lang="ar-KW" sz="2000" u="sng" dirty="0" smtClean="0">
                <a:latin typeface="Calibri" pitchFamily="34" charset="0"/>
                <a:cs typeface="mohammad bold art 1" pitchFamily="2" charset="-78"/>
              </a:rPr>
              <a:t>على أن يعرض هذا التقرير على الجمعية العامة للشركة للموافقة عليه ويتلى من رئيس مجلس الإدارة. </a:t>
            </a:r>
            <a:r>
              <a:rPr lang="ar-KW" sz="2000" dirty="0" smtClean="0">
                <a:latin typeface="Calibri" pitchFamily="34" charset="0"/>
                <a:cs typeface="mohammad bold art 1" pitchFamily="2" charset="-78"/>
              </a:rPr>
              <a:t>مع التقيد بما ورد بالمادة (4-4) من ذات الفصل المشار إليه أعلاه بشأن المعلومات الواجب الإفصاح عنها كحد أدنى. </a:t>
            </a:r>
          </a:p>
          <a:p>
            <a:pPr algn="just" rtl="1">
              <a:buFont typeface="Wingdings" panose="05000000000000000000" pitchFamily="2" charset="2"/>
              <a:buChar char="q"/>
            </a:pPr>
            <a:r>
              <a:rPr lang="ar-KW" sz="2000" dirty="0" smtClean="0">
                <a:latin typeface="Calibri" pitchFamily="34" charset="0"/>
                <a:cs typeface="mohammad bold art 1" pitchFamily="2" charset="-78"/>
              </a:rPr>
              <a:t>بالإضافة ما </a:t>
            </a:r>
            <a:r>
              <a:rPr lang="ar-KW" sz="2000" dirty="0">
                <a:latin typeface="Calibri" pitchFamily="34" charset="0"/>
                <a:cs typeface="mohammad bold art 1" pitchFamily="2" charset="-78"/>
              </a:rPr>
              <a:t>ورد في البند </a:t>
            </a:r>
            <a:r>
              <a:rPr lang="ar-KW" sz="2000" dirty="0" smtClean="0">
                <a:latin typeface="Calibri" pitchFamily="34" charset="0"/>
                <a:cs typeface="mohammad bold art 1" pitchFamily="2" charset="-78"/>
              </a:rPr>
              <a:t>(2) من المادة (3-2-2) من</a:t>
            </a:r>
            <a:r>
              <a:rPr lang="ar-KW" sz="2000" dirty="0">
                <a:latin typeface="Calibri" pitchFamily="34" charset="0"/>
                <a:cs typeface="mohammad bold art 1" pitchFamily="2" charset="-78"/>
              </a:rPr>
              <a:t> </a:t>
            </a:r>
            <a:r>
              <a:rPr lang="ar-KW" sz="2000" dirty="0" smtClean="0">
                <a:latin typeface="Calibri" pitchFamily="34" charset="0"/>
                <a:cs typeface="mohammad bold art 1" pitchFamily="2" charset="-78"/>
              </a:rPr>
              <a:t>الفصل الثالث للكتاب </a:t>
            </a:r>
            <a:r>
              <a:rPr lang="ar-KW" sz="2000" dirty="0">
                <a:latin typeface="Calibri" pitchFamily="34" charset="0"/>
                <a:cs typeface="mohammad bold art 1" pitchFamily="2" charset="-78"/>
              </a:rPr>
              <a:t>العاشر </a:t>
            </a:r>
            <a:r>
              <a:rPr lang="ar-KW" sz="2000" dirty="0" smtClean="0">
                <a:latin typeface="Calibri" pitchFamily="34" charset="0"/>
                <a:cs typeface="mohammad bold art 1" pitchFamily="2" charset="-78"/>
              </a:rPr>
              <a:t>(الإفصاح والشفافية) من ذات اللائحة بإعداد </a:t>
            </a:r>
            <a:r>
              <a:rPr lang="ar-YE" sz="2000" dirty="0" smtClean="0">
                <a:latin typeface="Calibri" pitchFamily="34" charset="0"/>
                <a:cs typeface="mohammad bold art 1" pitchFamily="2" charset="-78"/>
              </a:rPr>
              <a:t>بيان مفصل ودقيق </a:t>
            </a:r>
            <a:r>
              <a:rPr lang="ar-YE" sz="2000" dirty="0">
                <a:latin typeface="Calibri" pitchFamily="34" charset="0"/>
                <a:cs typeface="mohammad bold art 1" pitchFamily="2" charset="-78"/>
              </a:rPr>
              <a:t>عن المكافآت والرواتب والحوافز وغيرها من المزايا المالية الأخرى التي يستحقها كل عضو من أعضاء مجلس إدارة الشركة وأعضاء إدارتها التنفيذية، </a:t>
            </a:r>
            <a:r>
              <a:rPr lang="ar-YE" sz="2000" u="sng" dirty="0">
                <a:latin typeface="Calibri" pitchFamily="34" charset="0"/>
                <a:cs typeface="mohammad bold art 1" pitchFamily="2" charset="-78"/>
              </a:rPr>
              <a:t>على أن يتم تضمينه في تقارير الجمعية العامة</a:t>
            </a:r>
            <a:r>
              <a:rPr lang="ar-YE" sz="2000" dirty="0">
                <a:latin typeface="Calibri" pitchFamily="34" charset="0"/>
                <a:cs typeface="mohammad bold art 1" pitchFamily="2" charset="-78"/>
              </a:rPr>
              <a:t>.</a:t>
            </a:r>
            <a:endParaRPr lang="ar-KW" sz="2000" dirty="0">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12</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2342731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57475" y="280628"/>
            <a:ext cx="5876925" cy="1143000"/>
          </a:xfrm>
        </p:spPr>
        <p:txBody>
          <a:bodyPr>
            <a:normAutofit/>
          </a:bodyPr>
          <a:lstStyle/>
          <a:p>
            <a:pPr algn="r" rtl="1"/>
            <a:r>
              <a:rPr lang="ar-KW" sz="2800" b="1" dirty="0" smtClean="0">
                <a:solidFill>
                  <a:schemeClr val="tx2"/>
                </a:solidFill>
                <a:cs typeface="mohammad bold art 1" pitchFamily="2" charset="-78"/>
              </a:rPr>
              <a:t>تقرير  لجنة التدقيق</a:t>
            </a:r>
            <a:endParaRPr lang="en-US" sz="2800" b="1" dirty="0">
              <a:solidFill>
                <a:schemeClr val="tx2"/>
              </a:solidFill>
              <a:cs typeface="mohammad bold art 1" pitchFamily="2" charset="-78"/>
            </a:endParaRPr>
          </a:p>
        </p:txBody>
      </p:sp>
      <p:sp>
        <p:nvSpPr>
          <p:cNvPr id="3" name="Content Placeholder 2"/>
          <p:cNvSpPr>
            <a:spLocks noGrp="1"/>
          </p:cNvSpPr>
          <p:nvPr>
            <p:ph idx="1"/>
          </p:nvPr>
        </p:nvSpPr>
        <p:spPr>
          <a:xfrm>
            <a:off x="457200" y="1600200"/>
            <a:ext cx="8229600" cy="4525963"/>
          </a:xfrm>
        </p:spPr>
        <p:txBody>
          <a:bodyPr>
            <a:normAutofit/>
          </a:bodyPr>
          <a:lstStyle/>
          <a:p>
            <a:pPr algn="just" rtl="1">
              <a:buFont typeface="Wingdings" panose="05000000000000000000" pitchFamily="2" charset="2"/>
              <a:buChar char="q"/>
            </a:pPr>
            <a:r>
              <a:rPr lang="ar-KW" sz="2400" dirty="0">
                <a:latin typeface="Calibri" pitchFamily="34" charset="0"/>
                <a:cs typeface="mohammad bold art 1" pitchFamily="2" charset="-78"/>
              </a:rPr>
              <a:t>بناءً على ما ورد في البند(4/أ) </a:t>
            </a:r>
            <a:r>
              <a:rPr lang="ar-KW" sz="2400" dirty="0" smtClean="0">
                <a:latin typeface="Calibri" pitchFamily="34" charset="0"/>
                <a:cs typeface="mohammad bold art 1" pitchFamily="2" charset="-78"/>
              </a:rPr>
              <a:t>من </a:t>
            </a:r>
            <a:r>
              <a:rPr lang="ar-KW" sz="2400" dirty="0">
                <a:latin typeface="Calibri" pitchFamily="34" charset="0"/>
                <a:cs typeface="mohammad bold art 1" pitchFamily="2" charset="-78"/>
              </a:rPr>
              <a:t>المادة (9-9) </a:t>
            </a:r>
            <a:r>
              <a:rPr lang="ar-KW" sz="2400" dirty="0" smtClean="0">
                <a:latin typeface="Calibri" pitchFamily="34" charset="0"/>
                <a:cs typeface="mohammad bold art 1" pitchFamily="2" charset="-78"/>
              </a:rPr>
              <a:t>من الفصل التاسع للكتاب</a:t>
            </a:r>
            <a:r>
              <a:rPr lang="ar-KW" sz="2400" dirty="0">
                <a:latin typeface="Calibri" pitchFamily="34" charset="0"/>
                <a:cs typeface="mohammad bold art 1" pitchFamily="2" charset="-78"/>
              </a:rPr>
              <a:t> الخامس عشر </a:t>
            </a:r>
            <a:r>
              <a:rPr lang="ar-KW" sz="2400" dirty="0" smtClean="0">
                <a:latin typeface="Calibri" pitchFamily="34" charset="0"/>
                <a:cs typeface="mohammad bold art 1" pitchFamily="2" charset="-78"/>
              </a:rPr>
              <a:t>(</a:t>
            </a:r>
            <a:r>
              <a:rPr lang="ar-KW" sz="2400" dirty="0" err="1" smtClean="0">
                <a:latin typeface="Calibri" pitchFamily="34" charset="0"/>
                <a:cs typeface="mohammad bold art 1" pitchFamily="2" charset="-78"/>
              </a:rPr>
              <a:t>حوكمة</a:t>
            </a:r>
            <a:r>
              <a:rPr lang="ar-KW" sz="2400" dirty="0" smtClean="0">
                <a:latin typeface="Calibri" pitchFamily="34" charset="0"/>
                <a:cs typeface="mohammad bold art 1" pitchFamily="2" charset="-78"/>
              </a:rPr>
              <a:t> الشركات)</a:t>
            </a:r>
            <a:r>
              <a:rPr lang="ar-KW" sz="2400" dirty="0" smtClean="0">
                <a:solidFill>
                  <a:srgbClr val="FF0000"/>
                </a:solidFill>
                <a:latin typeface="Calibri" pitchFamily="34" charset="0"/>
                <a:cs typeface="mohammad bold art 1" pitchFamily="2" charset="-78"/>
              </a:rPr>
              <a:t> </a:t>
            </a:r>
            <a:r>
              <a:rPr lang="ar-KW" sz="2400" dirty="0" smtClean="0">
                <a:latin typeface="Calibri" pitchFamily="34" charset="0"/>
                <a:cs typeface="mohammad bold art 1" pitchFamily="2" charset="-78"/>
              </a:rPr>
              <a:t>لذات اللائحة بأن </a:t>
            </a:r>
            <a:r>
              <a:rPr lang="ar-KW" sz="2400" dirty="0">
                <a:latin typeface="Calibri" pitchFamily="34" charset="0"/>
                <a:cs typeface="mohammad bold art 1" pitchFamily="2" charset="-78"/>
              </a:rPr>
              <a:t>تتضمن بنود جدول أعمال الجمعية العامة إحاطة المساهمين بعدد من المواضيع والتي من ضمنها تلاوة تقرير لجنة </a:t>
            </a:r>
            <a:r>
              <a:rPr lang="ar-KW" sz="2400" dirty="0" smtClean="0">
                <a:latin typeface="Calibri" pitchFamily="34" charset="0"/>
                <a:cs typeface="mohammad bold art 1" pitchFamily="2" charset="-78"/>
              </a:rPr>
              <a:t>التدقيق، وهو تقرير موجز يتم إعداده من قبل لجنة التدقيق بشأن نظم التدقيق في الشركة بشكل عام. </a:t>
            </a:r>
          </a:p>
        </p:txBody>
      </p:sp>
      <p:sp>
        <p:nvSpPr>
          <p:cNvPr id="4" name="Slide Number Placeholder 3"/>
          <p:cNvSpPr>
            <a:spLocks noGrp="1"/>
          </p:cNvSpPr>
          <p:nvPr>
            <p:ph type="sldNum" sz="quarter" idx="12"/>
          </p:nvPr>
        </p:nvSpPr>
        <p:spPr/>
        <p:txBody>
          <a:bodyPr/>
          <a:lstStyle/>
          <a:p>
            <a:fld id="{2E51A151-84BD-4E71-B744-C440629F458B}" type="slidenum">
              <a:rPr lang="en-US" smtClean="0"/>
              <a:pPr/>
              <a:t>13</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289638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57475" y="280628"/>
            <a:ext cx="5876925" cy="1143000"/>
          </a:xfrm>
        </p:spPr>
        <p:txBody>
          <a:bodyPr>
            <a:normAutofit/>
          </a:bodyPr>
          <a:lstStyle/>
          <a:p>
            <a:pPr algn="r" rtl="1"/>
            <a:r>
              <a:rPr lang="ar-KW" sz="2800" b="1" dirty="0" smtClean="0">
                <a:solidFill>
                  <a:schemeClr val="tx2"/>
                </a:solidFill>
                <a:cs typeface="mohammad bold art 1" pitchFamily="2" charset="-78"/>
              </a:rPr>
              <a:t>تقرير  تقييم ومراجعة نظم الرقابة الداخلية </a:t>
            </a:r>
            <a:r>
              <a:rPr lang="ar-KW" sz="2400" b="1" dirty="0" smtClean="0">
                <a:solidFill>
                  <a:schemeClr val="tx2"/>
                </a:solidFill>
                <a:cs typeface="mohammad bold art 1" pitchFamily="2" charset="-78"/>
              </a:rPr>
              <a:t>(</a:t>
            </a:r>
            <a:r>
              <a:rPr lang="en-US" sz="2400" b="1" dirty="0" smtClean="0">
                <a:solidFill>
                  <a:schemeClr val="tx2"/>
                </a:solidFill>
                <a:cs typeface="mohammad bold art 1" pitchFamily="2" charset="-78"/>
              </a:rPr>
              <a:t>Internal Control Report</a:t>
            </a:r>
            <a:r>
              <a:rPr lang="ar-KW" sz="2400" b="1" dirty="0" smtClean="0">
                <a:solidFill>
                  <a:schemeClr val="tx2"/>
                </a:solidFill>
                <a:cs typeface="mohammad bold art 1" pitchFamily="2" charset="-78"/>
              </a:rPr>
              <a:t>)</a:t>
            </a:r>
            <a:endParaRPr lang="en-US" sz="2400" b="1" dirty="0">
              <a:solidFill>
                <a:schemeClr val="tx2"/>
              </a:solidFill>
              <a:cs typeface="mohammad bold art 1" pitchFamily="2" charset="-78"/>
            </a:endParaRPr>
          </a:p>
        </p:txBody>
      </p:sp>
      <p:sp>
        <p:nvSpPr>
          <p:cNvPr id="3" name="Content Placeholder 2"/>
          <p:cNvSpPr>
            <a:spLocks noGrp="1"/>
          </p:cNvSpPr>
          <p:nvPr>
            <p:ph idx="1"/>
          </p:nvPr>
        </p:nvSpPr>
        <p:spPr>
          <a:xfrm>
            <a:off x="457200" y="1600200"/>
            <a:ext cx="8229600" cy="4525963"/>
          </a:xfrm>
        </p:spPr>
        <p:txBody>
          <a:bodyPr>
            <a:normAutofit/>
          </a:bodyPr>
          <a:lstStyle/>
          <a:p>
            <a:pPr algn="just" rtl="1">
              <a:buFont typeface="Wingdings" panose="05000000000000000000" pitchFamily="2" charset="2"/>
              <a:buChar char="q"/>
            </a:pPr>
            <a:r>
              <a:rPr lang="ar-KW" sz="2400" dirty="0">
                <a:latin typeface="Calibri" pitchFamily="34" charset="0"/>
                <a:cs typeface="mohammad bold art 1" pitchFamily="2" charset="-78"/>
              </a:rPr>
              <a:t>بناءً على ما ورد في </a:t>
            </a:r>
            <a:r>
              <a:rPr lang="ar-KW" sz="2400" dirty="0" smtClean="0">
                <a:latin typeface="Calibri" pitchFamily="34" charset="0"/>
                <a:cs typeface="mohammad bold art 1" pitchFamily="2" charset="-78"/>
              </a:rPr>
              <a:t>المادة (6-9</a:t>
            </a:r>
            <a:r>
              <a:rPr lang="ar-KW" sz="2400" dirty="0">
                <a:latin typeface="Calibri" pitchFamily="34" charset="0"/>
                <a:cs typeface="mohammad bold art 1" pitchFamily="2" charset="-78"/>
              </a:rPr>
              <a:t>) </a:t>
            </a:r>
            <a:r>
              <a:rPr lang="ar-KW" sz="2400" dirty="0" smtClean="0">
                <a:latin typeface="Calibri" pitchFamily="34" charset="0"/>
                <a:cs typeface="mohammad bold art 1" pitchFamily="2" charset="-78"/>
              </a:rPr>
              <a:t>من</a:t>
            </a:r>
            <a:r>
              <a:rPr lang="ar-KW" sz="2400" dirty="0">
                <a:solidFill>
                  <a:srgbClr val="FF0000"/>
                </a:solidFill>
                <a:latin typeface="Calibri" pitchFamily="34" charset="0"/>
                <a:cs typeface="mohammad bold art 1" pitchFamily="2" charset="-78"/>
              </a:rPr>
              <a:t> </a:t>
            </a:r>
            <a:r>
              <a:rPr lang="ar-KW" sz="2400" dirty="0">
                <a:latin typeface="Calibri" pitchFamily="34" charset="0"/>
                <a:cs typeface="mohammad bold art 1" pitchFamily="2" charset="-78"/>
              </a:rPr>
              <a:t>الفصل </a:t>
            </a:r>
            <a:r>
              <a:rPr lang="ar-KW" sz="2400" dirty="0" smtClean="0">
                <a:latin typeface="Calibri" pitchFamily="34" charset="0"/>
                <a:cs typeface="mohammad bold art 1" pitchFamily="2" charset="-78"/>
              </a:rPr>
              <a:t>السادس </a:t>
            </a:r>
            <a:r>
              <a:rPr lang="ar-KW" sz="2400" dirty="0">
                <a:latin typeface="Calibri" pitchFamily="34" charset="0"/>
                <a:cs typeface="mohammad bold art 1" pitchFamily="2" charset="-78"/>
              </a:rPr>
              <a:t>لل</a:t>
            </a:r>
            <a:r>
              <a:rPr lang="ar-KW" sz="2400" dirty="0" smtClean="0">
                <a:latin typeface="Calibri" pitchFamily="34" charset="0"/>
                <a:cs typeface="mohammad bold art 1" pitchFamily="2" charset="-78"/>
              </a:rPr>
              <a:t>كتاب </a:t>
            </a:r>
            <a:r>
              <a:rPr lang="ar-KW" sz="2400" dirty="0">
                <a:latin typeface="Calibri" pitchFamily="34" charset="0"/>
                <a:cs typeface="mohammad bold art 1" pitchFamily="2" charset="-78"/>
              </a:rPr>
              <a:t>الخامس عشر </a:t>
            </a:r>
            <a:r>
              <a:rPr lang="ar-KW" sz="2400" dirty="0" smtClean="0">
                <a:latin typeface="Calibri" pitchFamily="34" charset="0"/>
                <a:cs typeface="mohammad bold art 1" pitchFamily="2" charset="-78"/>
              </a:rPr>
              <a:t>(</a:t>
            </a:r>
            <a:r>
              <a:rPr lang="ar-KW" sz="2400" dirty="0" err="1" smtClean="0">
                <a:latin typeface="Calibri" pitchFamily="34" charset="0"/>
                <a:cs typeface="mohammad bold art 1" pitchFamily="2" charset="-78"/>
              </a:rPr>
              <a:t>حوكمة</a:t>
            </a:r>
            <a:r>
              <a:rPr lang="ar-KW" sz="2400" dirty="0" smtClean="0">
                <a:latin typeface="Calibri" pitchFamily="34" charset="0"/>
                <a:cs typeface="mohammad bold art 1" pitchFamily="2" charset="-78"/>
              </a:rPr>
              <a:t> </a:t>
            </a:r>
            <a:r>
              <a:rPr lang="ar-KW" sz="2400" dirty="0">
                <a:latin typeface="Calibri" pitchFamily="34" charset="0"/>
                <a:cs typeface="mohammad bold art 1" pitchFamily="2" charset="-78"/>
              </a:rPr>
              <a:t>الشركات)</a:t>
            </a:r>
            <a:r>
              <a:rPr lang="ar-KW" sz="2400" dirty="0" smtClean="0">
                <a:latin typeface="Calibri" pitchFamily="34" charset="0"/>
                <a:cs typeface="mohammad bold art 1" pitchFamily="2" charset="-78"/>
              </a:rPr>
              <a:t> بأن يتم تكليف مكتب تدقيق مستقل للقيام بتقييم ومراجعة نظم الرقابة الداخلية وإعداد تقرير في هذا الشأن (</a:t>
            </a:r>
            <a:r>
              <a:rPr lang="en-US" sz="2400" b="1" dirty="0">
                <a:cs typeface="mohammad bold art 1" pitchFamily="2" charset="-78"/>
              </a:rPr>
              <a:t>Internal Control </a:t>
            </a:r>
            <a:r>
              <a:rPr lang="en-US" sz="2400" b="1" dirty="0" smtClean="0">
                <a:cs typeface="mohammad bold art 1" pitchFamily="2" charset="-78"/>
              </a:rPr>
              <a:t>Report</a:t>
            </a:r>
            <a:r>
              <a:rPr lang="ar-KW" sz="2400" dirty="0" smtClean="0">
                <a:latin typeface="Calibri" pitchFamily="34" charset="0"/>
                <a:cs typeface="mohammad bold art 1" pitchFamily="2" charset="-78"/>
              </a:rPr>
              <a:t>).</a:t>
            </a:r>
          </a:p>
          <a:p>
            <a:pPr marL="0" indent="0" algn="just" rtl="1">
              <a:buNone/>
            </a:pPr>
            <a:endParaRPr lang="ar-KW" sz="2400" dirty="0" smtClean="0">
              <a:latin typeface="Calibri" pitchFamily="34" charset="0"/>
              <a:cs typeface="mohammad bold art 1" pitchFamily="2" charset="-78"/>
            </a:endParaRPr>
          </a:p>
          <a:p>
            <a:pPr algn="just" rtl="1">
              <a:buFont typeface="Wingdings" panose="05000000000000000000" pitchFamily="2" charset="2"/>
              <a:buChar char="q"/>
            </a:pPr>
            <a:r>
              <a:rPr lang="ar-KW" sz="2400" dirty="0" smtClean="0">
                <a:latin typeface="Calibri" pitchFamily="34" charset="0"/>
                <a:cs typeface="mohammad bold art 1" pitchFamily="2" charset="-78"/>
              </a:rPr>
              <a:t>يتم موافاة هيئة أسواق المال بتقرير (</a:t>
            </a:r>
            <a:r>
              <a:rPr lang="en-US" sz="2400" b="1" dirty="0" smtClean="0">
                <a:cs typeface="mohammad bold art 1" pitchFamily="2" charset="-78"/>
              </a:rPr>
              <a:t>Internal </a:t>
            </a:r>
            <a:r>
              <a:rPr lang="en-US" sz="2400" b="1" dirty="0">
                <a:cs typeface="mohammad bold art 1" pitchFamily="2" charset="-78"/>
              </a:rPr>
              <a:t>Control Report</a:t>
            </a:r>
            <a:r>
              <a:rPr lang="ar-KW" sz="2400" b="1" dirty="0" smtClean="0">
                <a:cs typeface="mohammad bold art 1" pitchFamily="2" charset="-78"/>
              </a:rPr>
              <a:t>) </a:t>
            </a:r>
            <a:r>
              <a:rPr lang="ar-KW" sz="2400" dirty="0" smtClean="0">
                <a:latin typeface="Calibri" pitchFamily="34" charset="0"/>
                <a:cs typeface="mohammad bold art 1" pitchFamily="2" charset="-78"/>
              </a:rPr>
              <a:t>بشكل سنوي خلال ثلاثة شهور من تاريخ انتهاء السنة المالية.</a:t>
            </a:r>
          </a:p>
          <a:p>
            <a:pPr marL="0" indent="0" algn="just" rtl="1">
              <a:buNone/>
            </a:pPr>
            <a:endParaRPr lang="ar-KW" sz="2400" dirty="0" smtClean="0">
              <a:solidFill>
                <a:schemeClr val="tx2"/>
              </a:solidFill>
              <a:latin typeface="Calibri" pitchFamily="34" charset="0"/>
              <a:cs typeface="mohammad bold art 1" pitchFamily="2" charset="-78"/>
            </a:endParaRPr>
          </a:p>
          <a:p>
            <a:pPr marL="0" indent="0" algn="just" rtl="1">
              <a:buNone/>
            </a:pPr>
            <a:endParaRPr lang="ar-KW" sz="2400" dirty="0" smtClean="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14</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337011"/>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2876830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99792" y="274638"/>
            <a:ext cx="5987007" cy="1143000"/>
          </a:xfrm>
        </p:spPr>
        <p:txBody>
          <a:bodyPr>
            <a:normAutofit/>
          </a:bodyPr>
          <a:lstStyle/>
          <a:p>
            <a:pPr algn="r" rtl="1"/>
            <a:r>
              <a:rPr lang="ar-KW" sz="2800" b="1" dirty="0">
                <a:solidFill>
                  <a:srgbClr val="1F497D"/>
                </a:solidFill>
                <a:cs typeface="mohammad bold art 1" pitchFamily="2" charset="-78"/>
              </a:rPr>
              <a:t>تقرير حوكمة الشركات </a:t>
            </a:r>
            <a:r>
              <a:rPr lang="ar-KW" sz="2800" b="1" dirty="0" smtClean="0">
                <a:solidFill>
                  <a:srgbClr val="1F497D"/>
                </a:solidFill>
                <a:cs typeface="mohammad bold art 1" pitchFamily="2" charset="-78"/>
              </a:rPr>
              <a:t>والتقارير الأخرى</a:t>
            </a:r>
            <a:endParaRPr lang="ar-KW" sz="2800" b="1" dirty="0">
              <a:solidFill>
                <a:srgbClr val="1F497D"/>
              </a:solidFill>
              <a:cs typeface="mohammad bold art 1" pitchFamily="2" charset="-78"/>
            </a:endParaRPr>
          </a:p>
        </p:txBody>
      </p:sp>
      <p:sp>
        <p:nvSpPr>
          <p:cNvPr id="3" name="Content Placeholder 2"/>
          <p:cNvSpPr>
            <a:spLocks noGrp="1"/>
          </p:cNvSpPr>
          <p:nvPr>
            <p:ph idx="1"/>
          </p:nvPr>
        </p:nvSpPr>
        <p:spPr>
          <a:xfrm>
            <a:off x="457200" y="1600200"/>
            <a:ext cx="8229600" cy="4525963"/>
          </a:xfrm>
        </p:spPr>
        <p:txBody>
          <a:bodyPr>
            <a:normAutofit/>
          </a:bodyPr>
          <a:lstStyle/>
          <a:p>
            <a:pPr marL="0" indent="0" algn="ctr" rtl="1">
              <a:buNone/>
            </a:pPr>
            <a:endParaRPr lang="ar-KW" sz="2800" dirty="0" smtClean="0"/>
          </a:p>
          <a:p>
            <a:pPr marL="0" indent="0" algn="ctr" rtl="1">
              <a:buNone/>
            </a:pPr>
            <a:endParaRPr lang="ar-KW" sz="2800" dirty="0"/>
          </a:p>
          <a:p>
            <a:pPr marL="0" indent="0" algn="ctr" rtl="1">
              <a:buNone/>
            </a:pPr>
            <a:r>
              <a:rPr lang="ar-KW" sz="3600" dirty="0" smtClean="0">
                <a:cs typeface="mohammad bold art 1" pitchFamily="2" charset="-78"/>
              </a:rPr>
              <a:t>الأسئلة والاستفسارات</a:t>
            </a:r>
          </a:p>
          <a:p>
            <a:pPr marL="0" indent="0" algn="r" rtl="1">
              <a:buNone/>
            </a:pPr>
            <a:endParaRPr lang="ar-KW" sz="2800" dirty="0">
              <a:solidFill>
                <a:schemeClr val="tx2"/>
              </a:solidFill>
              <a:latin typeface="Calibri" pitchFamily="34" charset="0"/>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15</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9512" y="332681"/>
            <a:ext cx="2477963"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2987824" y="1247081"/>
            <a:ext cx="5546576" cy="21679"/>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4541693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6064" y="2463031"/>
            <a:ext cx="7772400" cy="1470025"/>
          </a:xfrm>
        </p:spPr>
        <p:txBody>
          <a:bodyPr>
            <a:normAutofit/>
          </a:bodyPr>
          <a:lstStyle/>
          <a:p>
            <a:pPr rtl="1"/>
            <a:r>
              <a:rPr lang="ar-KW" sz="6600" b="1" dirty="0" smtClean="0">
                <a:solidFill>
                  <a:srgbClr val="8C8A26"/>
                </a:solidFill>
                <a:cs typeface="mohammad bold art 1" pitchFamily="2" charset="-78"/>
              </a:rPr>
              <a:t>شــكــراً</a:t>
            </a:r>
            <a:endParaRPr lang="en-GB" sz="6600" dirty="0">
              <a:cs typeface="mohammad bold art 1" pitchFamily="2" charset="-78"/>
            </a:endParaRPr>
          </a:p>
        </p:txBody>
      </p:sp>
      <p:pic>
        <p:nvPicPr>
          <p:cNvPr id="6" name="Picture 5" descr="Picture 3.png"/>
          <p:cNvPicPr>
            <a:picLocks noChangeAspect="1"/>
          </p:cNvPicPr>
          <p:nvPr/>
        </p:nvPicPr>
        <p:blipFill rotWithShape="1">
          <a:blip r:embed="rId2" cstate="print"/>
          <a:srcRect r="75690"/>
          <a:stretch/>
        </p:blipFill>
        <p:spPr>
          <a:xfrm>
            <a:off x="1" y="0"/>
            <a:ext cx="2222937" cy="6858000"/>
          </a:xfrm>
          <a:prstGeom prst="rect">
            <a:avLst/>
          </a:prstGeom>
          <a:ln w="28575">
            <a:noFill/>
          </a:ln>
        </p:spPr>
      </p:pic>
    </p:spTree>
    <p:extLst>
      <p:ext uri="{BB962C8B-B14F-4D97-AF65-F5344CB8AC3E}">
        <p14:creationId xmlns:p14="http://schemas.microsoft.com/office/powerpoint/2010/main" val="8473866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4000" dirty="0" smtClean="0">
                <a:solidFill>
                  <a:schemeClr val="tx2"/>
                </a:solidFill>
                <a:cs typeface="mohammad bold art 1" pitchFamily="2" charset="-78"/>
              </a:rPr>
              <a:t>مقدمة</a:t>
            </a:r>
            <a:endParaRPr lang="en-US" sz="4000" dirty="0">
              <a:solidFill>
                <a:schemeClr val="tx2"/>
              </a:solidFill>
              <a:cs typeface="mohammad bold art 1" pitchFamily="2" charset="-78"/>
            </a:endParaRPr>
          </a:p>
        </p:txBody>
      </p:sp>
      <p:sp>
        <p:nvSpPr>
          <p:cNvPr id="3" name="Content Placeholder 2"/>
          <p:cNvSpPr>
            <a:spLocks noGrp="1"/>
          </p:cNvSpPr>
          <p:nvPr>
            <p:ph idx="1"/>
          </p:nvPr>
        </p:nvSpPr>
        <p:spPr>
          <a:xfrm>
            <a:off x="533400" y="1259910"/>
            <a:ext cx="8229600" cy="4745375"/>
          </a:xfrm>
        </p:spPr>
        <p:txBody>
          <a:bodyPr>
            <a:normAutofit fontScale="85000" lnSpcReduction="10000"/>
          </a:bodyPr>
          <a:lstStyle/>
          <a:p>
            <a:pPr marL="0" indent="0" algn="just" rtl="1">
              <a:buNone/>
            </a:pPr>
            <a:endParaRPr lang="ar-KW" sz="1100" dirty="0" smtClean="0"/>
          </a:p>
          <a:p>
            <a:pPr marL="0" indent="0" algn="just" rtl="1">
              <a:buNone/>
            </a:pPr>
            <a:r>
              <a:rPr lang="ar-KW" sz="2800" dirty="0" smtClean="0">
                <a:cs typeface="mohammad bold art 1" pitchFamily="2" charset="-78"/>
              </a:rPr>
              <a:t>في إطار جهود </a:t>
            </a:r>
            <a:r>
              <a:rPr lang="ar-SA" sz="2800" dirty="0" smtClean="0">
                <a:cs typeface="mohammad bold art 1" pitchFamily="2" charset="-78"/>
              </a:rPr>
              <a:t>هيئة </a:t>
            </a:r>
            <a:r>
              <a:rPr lang="ar-KW" sz="2800" dirty="0" smtClean="0">
                <a:cs typeface="mohammad bold art 1" pitchFamily="2" charset="-78"/>
              </a:rPr>
              <a:t>أسواق المال الرامية إلى تنظيم نشاط الأوراق المالية بما يتسم بالعدالة والتنافسية والشفافية كأحد الأهداف الاستراتيجية للهيئة التي تعمل على تحقيقها، فقد قامت الهيئة بالعمل على إرساء ثقافة حوكمة الشركات والممارسات </a:t>
            </a:r>
            <a:r>
              <a:rPr lang="ar-KW" sz="2800" dirty="0">
                <a:cs typeface="mohammad bold art 1" pitchFamily="2" charset="-78"/>
              </a:rPr>
              <a:t>السليمة </a:t>
            </a:r>
            <a:r>
              <a:rPr lang="ar-KW" sz="2800" dirty="0" smtClean="0">
                <a:cs typeface="mohammad bold art 1" pitchFamily="2" charset="-78"/>
              </a:rPr>
              <a:t>فيها، حيث تم إصدار الكتاب الخامس عشر (حوكمة الشركات) من اللائحة التنفيذية للقانون رقم 7 لسنة 2010 بشأن إنشاء هيئة أسواق المال وتنظيم نشاط الأوراق المالية وتعديلاتهما. </a:t>
            </a:r>
          </a:p>
          <a:p>
            <a:pPr marL="0" indent="0" algn="just" rtl="1">
              <a:buNone/>
            </a:pPr>
            <a:endParaRPr lang="ar-KW" sz="2800" dirty="0" smtClean="0">
              <a:cs typeface="mohammad bold art 1" pitchFamily="2" charset="-78"/>
            </a:endParaRPr>
          </a:p>
          <a:p>
            <a:pPr marL="0" indent="0" algn="just" rtl="1">
              <a:buNone/>
            </a:pPr>
            <a:r>
              <a:rPr lang="ar-KW" sz="2800" dirty="0">
                <a:cs typeface="mohammad bold art 1" pitchFamily="2" charset="-78"/>
              </a:rPr>
              <a:t>ويعد هذا البرنامج التدريبي استمراراً لجهود الهيئة التوعوية في مجال التعاون مع الشركات المعنية بتطبيق حوكمة الشركات، حيث سيتم </a:t>
            </a:r>
            <a:r>
              <a:rPr lang="ar-KW" sz="2800" dirty="0" smtClean="0">
                <a:cs typeface="mohammad bold art 1" pitchFamily="2" charset="-78"/>
              </a:rPr>
              <a:t>التركيز على آلية متابعة الهيئة للالتزام بتطبيق قواعد الحوكمة</a:t>
            </a:r>
            <a:r>
              <a:rPr lang="ar-SA" sz="2800" dirty="0" smtClean="0">
                <a:cs typeface="mohammad bold art 1" pitchFamily="2" charset="-78"/>
              </a:rPr>
              <a:t>.</a:t>
            </a:r>
            <a:r>
              <a:rPr lang="ar-KW" sz="2800" dirty="0" smtClean="0">
                <a:cs typeface="mohammad bold art 1" pitchFamily="2" charset="-78"/>
              </a:rPr>
              <a:t/>
            </a:r>
            <a:br>
              <a:rPr lang="ar-KW" sz="2800" dirty="0" smtClean="0">
                <a:cs typeface="mohammad bold art 1" pitchFamily="2" charset="-78"/>
              </a:rPr>
            </a:br>
            <a:r>
              <a:rPr lang="ar-SA" sz="2800" dirty="0">
                <a:cs typeface="mohammad bold art 1" pitchFamily="2" charset="-78"/>
              </a:rPr>
              <a:t/>
            </a:r>
            <a:br>
              <a:rPr lang="ar-SA" sz="2800" dirty="0">
                <a:cs typeface="mohammad bold art 1" pitchFamily="2" charset="-78"/>
              </a:rPr>
            </a:br>
            <a:endParaRPr lang="ar-KW" sz="2800" dirty="0">
              <a:solidFill>
                <a:schemeClr val="tx2"/>
              </a:solidFill>
              <a:latin typeface="Calibri" pitchFamily="34" charset="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2</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705944"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764131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15616" y="1412776"/>
            <a:ext cx="7772400" cy="1470025"/>
          </a:xfrm>
        </p:spPr>
        <p:txBody>
          <a:bodyPr>
            <a:normAutofit/>
          </a:bodyPr>
          <a:lstStyle/>
          <a:p>
            <a:pPr rtl="1"/>
            <a:r>
              <a:rPr lang="ar-KW" sz="4800" dirty="0" smtClean="0">
                <a:cs typeface="mohammad bold art 1" pitchFamily="2" charset="-78"/>
              </a:rPr>
              <a:t>اليوم الأول</a:t>
            </a:r>
            <a:endParaRPr lang="en-GB" sz="4800" dirty="0">
              <a:cs typeface="mohammad bold art 1" pitchFamily="2" charset="-78"/>
            </a:endParaRPr>
          </a:p>
        </p:txBody>
      </p:sp>
      <p:sp>
        <p:nvSpPr>
          <p:cNvPr id="3" name="Subtitle 2"/>
          <p:cNvSpPr>
            <a:spLocks noGrp="1"/>
          </p:cNvSpPr>
          <p:nvPr>
            <p:ph type="subTitle" idx="1"/>
          </p:nvPr>
        </p:nvSpPr>
        <p:spPr>
          <a:xfrm>
            <a:off x="1843608" y="2420888"/>
            <a:ext cx="6400800" cy="3168352"/>
          </a:xfrm>
        </p:spPr>
        <p:txBody>
          <a:bodyPr>
            <a:normAutofit/>
          </a:bodyPr>
          <a:lstStyle/>
          <a:p>
            <a:pPr rtl="1"/>
            <a:r>
              <a:rPr lang="ar-KW" sz="4800" b="1" dirty="0" smtClean="0">
                <a:solidFill>
                  <a:srgbClr val="1F497D"/>
                </a:solidFill>
                <a:cs typeface="Times New Roman"/>
              </a:rPr>
              <a:t>نظام متابعة تطبيق قواعد حوكمة الشركات</a:t>
            </a:r>
          </a:p>
        </p:txBody>
      </p:sp>
      <p:pic>
        <p:nvPicPr>
          <p:cNvPr id="6" name="Picture 5" descr="Picture 3.png"/>
          <p:cNvPicPr>
            <a:picLocks noChangeAspect="1"/>
          </p:cNvPicPr>
          <p:nvPr/>
        </p:nvPicPr>
        <p:blipFill rotWithShape="1">
          <a:blip r:embed="rId3" cstate="print"/>
          <a:srcRect r="75690"/>
          <a:stretch/>
        </p:blipFill>
        <p:spPr>
          <a:xfrm>
            <a:off x="0" y="-27262"/>
            <a:ext cx="1979711" cy="6858000"/>
          </a:xfrm>
          <a:prstGeom prst="rect">
            <a:avLst/>
          </a:prstGeom>
          <a:ln w="28575">
            <a:noFill/>
          </a:ln>
        </p:spPr>
      </p:pic>
    </p:spTree>
    <p:extLst>
      <p:ext uri="{BB962C8B-B14F-4D97-AF65-F5344CB8AC3E}">
        <p14:creationId xmlns:p14="http://schemas.microsoft.com/office/powerpoint/2010/main" val="41988415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a:ln>
            <a:noFill/>
          </a:ln>
        </p:spPr>
        <p:style>
          <a:lnRef idx="2">
            <a:schemeClr val="dk1"/>
          </a:lnRef>
          <a:fillRef idx="1">
            <a:schemeClr val="lt1"/>
          </a:fillRef>
          <a:effectRef idx="0">
            <a:schemeClr val="dk1"/>
          </a:effectRef>
          <a:fontRef idx="minor">
            <a:schemeClr val="dk1"/>
          </a:fontRef>
        </p:style>
        <p:txBody>
          <a:bodyPr>
            <a:normAutofit/>
          </a:bodyPr>
          <a:lstStyle/>
          <a:p>
            <a:pPr algn="r" rtl="1"/>
            <a:r>
              <a:rPr lang="ar-KW" sz="3200" b="1" dirty="0" smtClean="0">
                <a:solidFill>
                  <a:schemeClr val="tx2"/>
                </a:solidFill>
                <a:cs typeface="mohammad bold art 1" pitchFamily="2" charset="-78"/>
              </a:rPr>
              <a:t>جدول أعمال اليوم الأول</a:t>
            </a:r>
            <a:endParaRPr lang="en-US" dirty="0">
              <a:solidFill>
                <a:schemeClr val="tx2"/>
              </a:solidFill>
              <a:cs typeface="mohammad bold art 1" pitchFamily="2" charset="-78"/>
            </a:endParaRPr>
          </a:p>
        </p:txBody>
      </p:sp>
      <p:sp>
        <p:nvSpPr>
          <p:cNvPr id="3" name="Content Placeholder 2"/>
          <p:cNvSpPr>
            <a:spLocks noGrp="1"/>
          </p:cNvSpPr>
          <p:nvPr>
            <p:ph idx="1"/>
          </p:nvPr>
        </p:nvSpPr>
        <p:spPr>
          <a:xfrm>
            <a:off x="457200" y="1380788"/>
            <a:ext cx="8229600" cy="4352468"/>
          </a:xfrm>
        </p:spPr>
        <p:txBody>
          <a:bodyPr>
            <a:noAutofit/>
          </a:bodyPr>
          <a:lstStyle/>
          <a:p>
            <a:pPr algn="just" rtl="1"/>
            <a:r>
              <a:rPr lang="ar-KW" sz="2800" dirty="0" smtClean="0">
                <a:cs typeface="mohammad bold art 1" pitchFamily="2" charset="-78"/>
              </a:rPr>
              <a:t>بوابة الهيئة الإلكترونية</a:t>
            </a:r>
            <a:r>
              <a:rPr lang="ar-KW" sz="2800" dirty="0" smtClean="0">
                <a:solidFill>
                  <a:srgbClr val="FF0000"/>
                </a:solidFill>
                <a:cs typeface="mohammad bold art 1" pitchFamily="2" charset="-78"/>
              </a:rPr>
              <a:t> </a:t>
            </a:r>
            <a:r>
              <a:rPr lang="ar-KW" sz="2800" dirty="0">
                <a:cs typeface="mohammad bold art 1" pitchFamily="2" charset="-78"/>
              </a:rPr>
              <a:t>(</a:t>
            </a:r>
            <a:r>
              <a:rPr lang="en-US" sz="2800" dirty="0">
                <a:cs typeface="mohammad bold art 1" pitchFamily="2" charset="-78"/>
              </a:rPr>
              <a:t>CMA Portal</a:t>
            </a:r>
            <a:r>
              <a:rPr lang="ar-KW" sz="2800" dirty="0" smtClean="0">
                <a:cs typeface="mohammad bold art 1" pitchFamily="2" charset="-78"/>
              </a:rPr>
              <a:t>).</a:t>
            </a:r>
            <a:endParaRPr lang="ar-KW" sz="2800" dirty="0">
              <a:cs typeface="mohammad bold art 1" pitchFamily="2" charset="-78"/>
            </a:endParaRPr>
          </a:p>
          <a:p>
            <a:pPr algn="just" rtl="1"/>
            <a:r>
              <a:rPr lang="ar-KW" sz="2800" dirty="0" smtClean="0">
                <a:cs typeface="mohammad bold art 1" pitchFamily="2" charset="-78"/>
              </a:rPr>
              <a:t>نظام تقرير متابعة تطبيق حوكمة الشركات.</a:t>
            </a:r>
          </a:p>
          <a:p>
            <a:pPr algn="just" rtl="1"/>
            <a:r>
              <a:rPr lang="ar-KW" dirty="0" smtClean="0">
                <a:cs typeface="mohammad bold art 1" pitchFamily="2" charset="-78"/>
              </a:rPr>
              <a:t>مثال توضيحي على آلية التطبيق.</a:t>
            </a:r>
          </a:p>
          <a:p>
            <a:pPr algn="just" rtl="1"/>
            <a:r>
              <a:rPr lang="ar-KW" dirty="0" smtClean="0">
                <a:cs typeface="mohammad bold art 1" pitchFamily="2" charset="-78"/>
              </a:rPr>
              <a:t>الأسئلة والاستفسارات.</a:t>
            </a:r>
          </a:p>
        </p:txBody>
      </p:sp>
      <p:sp>
        <p:nvSpPr>
          <p:cNvPr id="4" name="Slide Number Placeholder 3"/>
          <p:cNvSpPr>
            <a:spLocks noGrp="1"/>
          </p:cNvSpPr>
          <p:nvPr>
            <p:ph type="sldNum" sz="quarter" idx="12"/>
          </p:nvPr>
        </p:nvSpPr>
        <p:spPr/>
        <p:txBody>
          <a:bodyPr/>
          <a:lstStyle/>
          <a:p>
            <a:fld id="{2E51A151-84BD-4E71-B744-C440629F458B}" type="slidenum">
              <a:rPr lang="en-US" smtClean="0"/>
              <a:pPr/>
              <a:t>4</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777952"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478897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6010598" cy="1143000"/>
          </a:xfrm>
          <a:ln>
            <a:noFill/>
          </a:ln>
        </p:spPr>
        <p:style>
          <a:lnRef idx="2">
            <a:schemeClr val="dk1"/>
          </a:lnRef>
          <a:fillRef idx="1">
            <a:schemeClr val="lt1"/>
          </a:fillRef>
          <a:effectRef idx="0">
            <a:schemeClr val="dk1"/>
          </a:effectRef>
          <a:fontRef idx="minor">
            <a:schemeClr val="dk1"/>
          </a:fontRef>
        </p:style>
        <p:txBody>
          <a:bodyPr>
            <a:normAutofit/>
          </a:bodyPr>
          <a:lstStyle/>
          <a:p>
            <a:pPr algn="r" rtl="1"/>
            <a:r>
              <a:rPr lang="ar-KW" sz="3200" b="1" dirty="0">
                <a:solidFill>
                  <a:schemeClr val="tx2"/>
                </a:solidFill>
              </a:rPr>
              <a:t>بوابة الهيئة الإلكترونية</a:t>
            </a:r>
            <a:r>
              <a:rPr lang="ar-KW" sz="3200" b="1" dirty="0" smtClean="0">
                <a:solidFill>
                  <a:schemeClr val="tx2"/>
                </a:solidFill>
              </a:rPr>
              <a:t> (</a:t>
            </a:r>
            <a:r>
              <a:rPr lang="en-US" sz="3200" b="1" dirty="0">
                <a:solidFill>
                  <a:schemeClr val="tx2"/>
                </a:solidFill>
              </a:rPr>
              <a:t>(CMA Portal</a:t>
            </a:r>
            <a:endParaRPr lang="en-US" dirty="0">
              <a:solidFill>
                <a:schemeClr val="tx2"/>
              </a:solidFill>
              <a:cs typeface="mohammad bold art 1" pitchFamily="2" charset="-78"/>
            </a:endParaRPr>
          </a:p>
        </p:txBody>
      </p:sp>
      <p:pic>
        <p:nvPicPr>
          <p:cNvPr id="5" name="Content Placeholder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457200" y="1772330"/>
            <a:ext cx="8229600" cy="4104941"/>
          </a:xfrm>
        </p:spPr>
      </p:pic>
      <p:sp>
        <p:nvSpPr>
          <p:cNvPr id="4" name="Slide Number Placeholder 3"/>
          <p:cNvSpPr>
            <a:spLocks noGrp="1"/>
          </p:cNvSpPr>
          <p:nvPr>
            <p:ph type="sldNum" sz="quarter" idx="12"/>
          </p:nvPr>
        </p:nvSpPr>
        <p:spPr/>
        <p:txBody>
          <a:bodyPr/>
          <a:lstStyle/>
          <a:p>
            <a:fld id="{2E51A151-84BD-4E71-B744-C440629F458B}" type="slidenum">
              <a:rPr lang="en-US" smtClean="0"/>
              <a:pPr/>
              <a:t>5</a:t>
            </a:fld>
            <a:endParaRPr lang="en-US" dirty="0"/>
          </a:p>
        </p:txBody>
      </p:sp>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22957" y="414001"/>
            <a:ext cx="3170956" cy="914400"/>
          </a:xfrm>
          <a:prstGeom prst="rect">
            <a:avLst/>
          </a:prstGeom>
        </p:spPr>
      </p:pic>
      <p:pic>
        <p:nvPicPr>
          <p:cNvPr id="8"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777952"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947761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938590" cy="1143000"/>
          </a:xfrm>
          <a:ln>
            <a:noFill/>
          </a:ln>
        </p:spPr>
        <p:style>
          <a:lnRef idx="2">
            <a:schemeClr val="dk1"/>
          </a:lnRef>
          <a:fillRef idx="1">
            <a:schemeClr val="lt1"/>
          </a:fillRef>
          <a:effectRef idx="0">
            <a:schemeClr val="dk1"/>
          </a:effectRef>
          <a:fontRef idx="minor">
            <a:schemeClr val="dk1"/>
          </a:fontRef>
        </p:style>
        <p:txBody>
          <a:bodyPr>
            <a:normAutofit/>
          </a:bodyPr>
          <a:lstStyle/>
          <a:p>
            <a:pPr algn="r" rtl="1"/>
            <a:r>
              <a:rPr lang="ar-KW" sz="3200" b="1" dirty="0">
                <a:solidFill>
                  <a:schemeClr val="tx2"/>
                </a:solidFill>
              </a:rPr>
              <a:t>بوابة الهيئة الإلكترونية</a:t>
            </a:r>
            <a:r>
              <a:rPr lang="ar-KW" sz="3600" b="1" dirty="0" smtClean="0">
                <a:solidFill>
                  <a:schemeClr val="tx2"/>
                </a:solidFill>
              </a:rPr>
              <a:t> </a:t>
            </a:r>
            <a:r>
              <a:rPr lang="ar-KW" sz="3200" b="1" dirty="0" smtClean="0">
                <a:solidFill>
                  <a:schemeClr val="tx2"/>
                </a:solidFill>
              </a:rPr>
              <a:t>(</a:t>
            </a:r>
            <a:r>
              <a:rPr lang="en-US" sz="3200" b="1" dirty="0">
                <a:solidFill>
                  <a:schemeClr val="tx2"/>
                </a:solidFill>
              </a:rPr>
              <a:t>(CMA Portal</a:t>
            </a:r>
            <a:endParaRPr lang="en-US" dirty="0">
              <a:solidFill>
                <a:schemeClr val="tx2"/>
              </a:solidFill>
              <a:cs typeface="mohammad bold art 1" pitchFamily="2" charset="-78"/>
            </a:endParaRPr>
          </a:p>
        </p:txBody>
      </p:sp>
      <p:sp>
        <p:nvSpPr>
          <p:cNvPr id="3" name="Content Placeholder 2"/>
          <p:cNvSpPr>
            <a:spLocks noGrp="1"/>
          </p:cNvSpPr>
          <p:nvPr>
            <p:ph idx="1"/>
          </p:nvPr>
        </p:nvSpPr>
        <p:spPr>
          <a:xfrm>
            <a:off x="457200" y="1380788"/>
            <a:ext cx="8229600" cy="4352468"/>
          </a:xfrm>
        </p:spPr>
        <p:txBody>
          <a:bodyPr>
            <a:noAutofit/>
          </a:bodyPr>
          <a:lstStyle/>
          <a:p>
            <a:pPr algn="just" rtl="1">
              <a:buFont typeface="Wingdings" panose="05000000000000000000" pitchFamily="2" charset="2"/>
              <a:buChar char="q"/>
            </a:pPr>
            <a:r>
              <a:rPr lang="ar-KW" sz="2600" dirty="0" smtClean="0">
                <a:cs typeface="mohammad bold art 1" pitchFamily="2" charset="-78"/>
              </a:rPr>
              <a:t>تمثل </a:t>
            </a:r>
            <a:r>
              <a:rPr lang="ar-KW" sz="2600" dirty="0">
                <a:cs typeface="mohammad bold art 1" pitchFamily="2" charset="-78"/>
              </a:rPr>
              <a:t>مدخلاً موحداً للجهات الخاضعة لرقابة الهيئة للحصول على الخدمات </a:t>
            </a:r>
            <a:r>
              <a:rPr lang="ar-KW" sz="2600" dirty="0" smtClean="0">
                <a:cs typeface="mohammad bold art 1" pitchFamily="2" charset="-78"/>
              </a:rPr>
              <a:t>الإلكترونية</a:t>
            </a:r>
            <a:r>
              <a:rPr lang="ar-KW" sz="2000" dirty="0" smtClean="0">
                <a:cs typeface="mohammad bold art 1" pitchFamily="2" charset="-78"/>
              </a:rPr>
              <a:t> </a:t>
            </a:r>
            <a:r>
              <a:rPr lang="ar-KW" sz="2600" dirty="0" smtClean="0">
                <a:cs typeface="mohammad bold art 1" pitchFamily="2" charset="-78"/>
              </a:rPr>
              <a:t>والمعلومات </a:t>
            </a:r>
            <a:r>
              <a:rPr lang="ar-KW" sz="2600" dirty="0">
                <a:cs typeface="mohammad bold art 1" pitchFamily="2" charset="-78"/>
              </a:rPr>
              <a:t>على مدار الساعة.</a:t>
            </a:r>
          </a:p>
          <a:p>
            <a:pPr algn="just" rtl="1">
              <a:buFont typeface="Wingdings" panose="05000000000000000000" pitchFamily="2" charset="2"/>
              <a:buChar char="q"/>
            </a:pPr>
            <a:r>
              <a:rPr lang="ar-KW" sz="2600" dirty="0">
                <a:cs typeface="mohammad bold art 1" pitchFamily="2" charset="-78"/>
              </a:rPr>
              <a:t>تتيح بوابة الهيئة </a:t>
            </a:r>
            <a:r>
              <a:rPr lang="ar-KW" sz="2600" dirty="0" smtClean="0">
                <a:cs typeface="mohammad bold art 1" pitchFamily="2" charset="-78"/>
              </a:rPr>
              <a:t>الإلكترونية</a:t>
            </a:r>
            <a:r>
              <a:rPr lang="ar-KW" sz="2000" dirty="0" smtClean="0">
                <a:cs typeface="mohammad bold art 1" pitchFamily="2" charset="-78"/>
              </a:rPr>
              <a:t> </a:t>
            </a:r>
            <a:r>
              <a:rPr lang="ar-KW" sz="2600" dirty="0" smtClean="0">
                <a:cs typeface="mohammad bold art 1" pitchFamily="2" charset="-78"/>
              </a:rPr>
              <a:t>للجهات </a:t>
            </a:r>
            <a:r>
              <a:rPr lang="ar-KW" sz="2600" dirty="0">
                <a:cs typeface="mohammad bold art 1" pitchFamily="2" charset="-78"/>
              </a:rPr>
              <a:t>المسجلة فيها إمكانية استخدام العديد من الخدمات </a:t>
            </a:r>
            <a:r>
              <a:rPr lang="ar-KW" sz="2600" dirty="0" smtClean="0">
                <a:cs typeface="mohammad bold art 1" pitchFamily="2" charset="-78"/>
              </a:rPr>
              <a:t>الإلكترونية</a:t>
            </a:r>
            <a:r>
              <a:rPr lang="ar-KW" sz="2000" dirty="0" smtClean="0">
                <a:cs typeface="mohammad bold art 1" pitchFamily="2" charset="-78"/>
              </a:rPr>
              <a:t> </a:t>
            </a:r>
            <a:r>
              <a:rPr lang="ar-KW" sz="2600" dirty="0" smtClean="0">
                <a:cs typeface="mohammad bold art 1" pitchFamily="2" charset="-78"/>
              </a:rPr>
              <a:t>والتعرف </a:t>
            </a:r>
            <a:r>
              <a:rPr lang="ar-KW" sz="2600" dirty="0">
                <a:cs typeface="mohammad bold art 1" pitchFamily="2" charset="-78"/>
              </a:rPr>
              <a:t>على الأخبار والأحداث الخاصة بهم، والتواصل مع الهيئة عن طريق نظام مراسلات بريدية خاصة وآمنة. </a:t>
            </a:r>
            <a:endParaRPr lang="ar-KW" sz="2600" dirty="0" smtClean="0">
              <a:cs typeface="mohammad bold art 1" pitchFamily="2" charset="-78"/>
            </a:endParaRPr>
          </a:p>
          <a:p>
            <a:pPr algn="just" rtl="1">
              <a:buFont typeface="Wingdings" panose="05000000000000000000" pitchFamily="2" charset="2"/>
              <a:buChar char="q"/>
            </a:pPr>
            <a:r>
              <a:rPr lang="ar-KW" sz="2600" dirty="0" smtClean="0">
                <a:cs typeface="mohammad bold art 1" pitchFamily="2" charset="-78"/>
              </a:rPr>
              <a:t>تحتوي بوابة الهيئة الإلكترونية</a:t>
            </a:r>
            <a:r>
              <a:rPr lang="ar-KW" sz="2000" dirty="0" smtClean="0">
                <a:cs typeface="mohammad bold art 1" pitchFamily="2" charset="-78"/>
              </a:rPr>
              <a:t> </a:t>
            </a:r>
            <a:r>
              <a:rPr lang="ar-KW" sz="2600" dirty="0" smtClean="0">
                <a:cs typeface="mohammad bold art 1" pitchFamily="2" charset="-78"/>
              </a:rPr>
              <a:t>على العديد من الخدمات والتي من ضمنها تقارير متابعة تطبيق حوكمة الشركات.</a:t>
            </a:r>
            <a:endParaRPr lang="ar-KW" sz="2800" dirty="0">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6</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9512" y="300494"/>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777952"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223512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ar-KW" sz="2700" dirty="0">
                <a:solidFill>
                  <a:schemeClr val="tx2"/>
                </a:solidFill>
                <a:cs typeface="mohammad bold art 1" pitchFamily="2" charset="-78"/>
              </a:rPr>
              <a:t>نظام تقرير متابعة تطبيق حوكمة الشركات</a:t>
            </a:r>
            <a:endParaRPr lang="en-US" sz="2700" b="1" dirty="0">
              <a:solidFill>
                <a:schemeClr val="tx2"/>
              </a:solidFill>
            </a:endParaRPr>
          </a:p>
        </p:txBody>
      </p:sp>
      <p:sp>
        <p:nvSpPr>
          <p:cNvPr id="11" name="Content Placeholder 10"/>
          <p:cNvSpPr>
            <a:spLocks noGrp="1"/>
          </p:cNvSpPr>
          <p:nvPr>
            <p:ph sz="half" idx="2"/>
          </p:nvPr>
        </p:nvSpPr>
        <p:spPr>
          <a:xfrm>
            <a:off x="683568" y="1402492"/>
            <a:ext cx="8064896" cy="4617938"/>
          </a:xfrm>
        </p:spPr>
        <p:txBody>
          <a:bodyPr>
            <a:noAutofit/>
          </a:bodyPr>
          <a:lstStyle/>
          <a:p>
            <a:pPr algn="just" rtl="1">
              <a:buFont typeface="Wingdings" panose="05000000000000000000" pitchFamily="2" charset="2"/>
              <a:buChar char="q"/>
            </a:pPr>
            <a:r>
              <a:rPr lang="ar-KW" sz="1800" dirty="0" smtClean="0">
                <a:cs typeface="mohammad bold art 1" pitchFamily="2" charset="-78"/>
              </a:rPr>
              <a:t>هو نظام يحدد إطار العمل والإجراءات الواجب اتباعها من جانب الشركات الخاضعة لقواعد حوكمة الشركات للوصول إلى نظام فعَال لعملية المتابعة للقواعد.</a:t>
            </a:r>
          </a:p>
          <a:p>
            <a:pPr algn="just" rtl="1">
              <a:buFont typeface="Wingdings" panose="05000000000000000000" pitchFamily="2" charset="2"/>
              <a:buChar char="q"/>
            </a:pPr>
            <a:r>
              <a:rPr lang="ar-KW" sz="1800" dirty="0" smtClean="0">
                <a:cs typeface="mohammad bold art 1" pitchFamily="2" charset="-78"/>
              </a:rPr>
              <a:t>ينطبق هذا النظام على:</a:t>
            </a:r>
          </a:p>
          <a:p>
            <a:pPr algn="just" rtl="1">
              <a:buFont typeface="Calibri" panose="020F0502020204030204" pitchFamily="34" charset="0"/>
              <a:buChar char="⁻"/>
            </a:pPr>
            <a:r>
              <a:rPr lang="ar-KW" sz="1800" dirty="0" smtClean="0">
                <a:solidFill>
                  <a:schemeClr val="tx2"/>
                </a:solidFill>
                <a:cs typeface="mohammad bold art 1" pitchFamily="2" charset="-78"/>
              </a:rPr>
              <a:t>كافة الشركات المدرجة في سوق الكويت للأوراق المالية.</a:t>
            </a:r>
          </a:p>
          <a:p>
            <a:pPr algn="just" rtl="1">
              <a:buFont typeface="Calibri" panose="020F0502020204030204" pitchFamily="34" charset="0"/>
              <a:buChar char="⁻"/>
            </a:pPr>
            <a:r>
              <a:rPr lang="ar-KW" sz="1800" dirty="0" smtClean="0">
                <a:solidFill>
                  <a:schemeClr val="tx2"/>
                </a:solidFill>
                <a:cs typeface="mohammad bold art 1" pitchFamily="2" charset="-78"/>
              </a:rPr>
              <a:t>كافة الشركات المساهمة المرخص لها سواء كانت مدرجة في البورصة أو لم تكن كذلك.</a:t>
            </a:r>
          </a:p>
          <a:p>
            <a:pPr algn="just" rtl="1">
              <a:buFont typeface="Wingdings" panose="05000000000000000000" pitchFamily="2" charset="2"/>
              <a:buChar char="q"/>
            </a:pPr>
            <a:r>
              <a:rPr lang="ar-KW" sz="1800" dirty="0" smtClean="0">
                <a:cs typeface="mohammad bold art 1" pitchFamily="2" charset="-78"/>
              </a:rPr>
              <a:t>يتم إعفاء نوعين من الشركات المدرجة من تطبيق هذا النظام وهما:</a:t>
            </a:r>
          </a:p>
          <a:p>
            <a:pPr algn="just" rtl="1">
              <a:buFont typeface="Calibri" panose="020F0502020204030204" pitchFamily="34" charset="0"/>
              <a:buChar char="⁻"/>
            </a:pPr>
            <a:r>
              <a:rPr lang="ar-KW" sz="1800" dirty="0" smtClean="0">
                <a:solidFill>
                  <a:schemeClr val="tx2"/>
                </a:solidFill>
                <a:cs typeface="mohammad bold art 1" pitchFamily="2" charset="-78"/>
              </a:rPr>
              <a:t>الوحدات الخاضعة لرقابة بنك الكويت المركزي.</a:t>
            </a:r>
          </a:p>
          <a:p>
            <a:pPr algn="just" rtl="1">
              <a:buFont typeface="Calibri" panose="020F0502020204030204" pitchFamily="34" charset="0"/>
              <a:buChar char="⁻"/>
            </a:pPr>
            <a:r>
              <a:rPr lang="ar-KW" sz="1800" dirty="0" smtClean="0">
                <a:solidFill>
                  <a:schemeClr val="tx2"/>
                </a:solidFill>
                <a:cs typeface="mohammad bold art 1" pitchFamily="2" charset="-78"/>
              </a:rPr>
              <a:t>الشركات الأجنبية المدرجة في البورصة وقت صدور الكتاب الخامس عشر(حوكمة الشركات) من اللائحة التنفيذية للقانون رقم 7 لسنة 2010 </a:t>
            </a:r>
            <a:r>
              <a:rPr lang="ar-KW" sz="1800" dirty="0">
                <a:solidFill>
                  <a:schemeClr val="tx2"/>
                </a:solidFill>
                <a:cs typeface="mohammad bold art 1" pitchFamily="2" charset="-78"/>
              </a:rPr>
              <a:t>وتعديلاتهما بتاريخ 2015/11/9.</a:t>
            </a:r>
          </a:p>
          <a:p>
            <a:pPr algn="just" rtl="1">
              <a:buFont typeface="Wingdings" panose="05000000000000000000" pitchFamily="2" charset="2"/>
              <a:buChar char="q"/>
            </a:pPr>
            <a:r>
              <a:rPr lang="ar-KW" sz="1800" dirty="0" smtClean="0">
                <a:cs typeface="mohammad bold art 1" pitchFamily="2" charset="-78"/>
              </a:rPr>
              <a:t>يقدم هذا التقرير خلال عشرة أيام عمل بعد </a:t>
            </a:r>
            <a:r>
              <a:rPr lang="ar-KW" sz="1800" dirty="0">
                <a:cs typeface="mohammad bold art 1" pitchFamily="2" charset="-78"/>
              </a:rPr>
              <a:t>انتهاء الفترة الانتقالية لتطبيق أحكام كتاب حوكمة الشركات في 2016/6/30 .</a:t>
            </a:r>
          </a:p>
        </p:txBody>
      </p:sp>
      <p:sp>
        <p:nvSpPr>
          <p:cNvPr id="4" name="Slide Number Placeholder 3"/>
          <p:cNvSpPr>
            <a:spLocks noGrp="1"/>
          </p:cNvSpPr>
          <p:nvPr>
            <p:ph type="sldNum" sz="quarter" idx="12"/>
          </p:nvPr>
        </p:nvSpPr>
        <p:spPr/>
        <p:txBody>
          <a:bodyPr/>
          <a:lstStyle/>
          <a:p>
            <a:fld id="{2E51A151-84BD-4E71-B744-C440629F458B}" type="slidenum">
              <a:rPr lang="en-US" smtClean="0"/>
              <a:pPr/>
              <a:t>7</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9512" y="324245"/>
            <a:ext cx="2520280"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2699792" y="1305511"/>
            <a:ext cx="6048672" cy="30115"/>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584603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2600" dirty="0">
                <a:solidFill>
                  <a:schemeClr val="tx2"/>
                </a:solidFill>
                <a:cs typeface="mohammad bold art 1" pitchFamily="2" charset="-78"/>
              </a:rPr>
              <a:t>نظام تقرير متابعة تطبيق حوكمة الشركات</a:t>
            </a:r>
            <a:endParaRPr lang="en-US" sz="2600" b="1" dirty="0">
              <a:solidFill>
                <a:schemeClr val="tx2"/>
              </a:solidFill>
              <a:cs typeface="mohammad bold art 1" pitchFamily="2" charset="-78"/>
            </a:endParaRPr>
          </a:p>
        </p:txBody>
      </p:sp>
      <p:sp>
        <p:nvSpPr>
          <p:cNvPr id="3" name="Content Placeholder 2"/>
          <p:cNvSpPr>
            <a:spLocks noGrp="1"/>
          </p:cNvSpPr>
          <p:nvPr>
            <p:ph idx="1"/>
          </p:nvPr>
        </p:nvSpPr>
        <p:spPr>
          <a:xfrm>
            <a:off x="457200" y="1600200"/>
            <a:ext cx="8229600" cy="4525963"/>
          </a:xfrm>
        </p:spPr>
        <p:txBody>
          <a:bodyPr>
            <a:normAutofit/>
          </a:bodyPr>
          <a:lstStyle/>
          <a:p>
            <a:pPr marL="0" indent="0" algn="ctr" rtl="1">
              <a:buNone/>
            </a:pPr>
            <a:endParaRPr lang="ar-KW" sz="2800" dirty="0" smtClean="0"/>
          </a:p>
          <a:p>
            <a:pPr marL="0" indent="0" algn="ctr" rtl="1">
              <a:buNone/>
            </a:pPr>
            <a:endParaRPr lang="ar-KW" sz="2800" dirty="0"/>
          </a:p>
          <a:p>
            <a:pPr marL="0" indent="0" algn="ctr" rtl="1">
              <a:buNone/>
            </a:pPr>
            <a:r>
              <a:rPr lang="ar-KW" sz="3600" dirty="0" smtClean="0">
                <a:cs typeface="mohammad bold art 1" pitchFamily="2" charset="-78"/>
              </a:rPr>
              <a:t>الأسئلة والاستفسارات</a:t>
            </a:r>
          </a:p>
          <a:p>
            <a:pPr marL="0" indent="0" algn="r" rtl="1">
              <a:buNone/>
            </a:pPr>
            <a:endParaRPr lang="ar-KW" sz="2800" dirty="0">
              <a:solidFill>
                <a:schemeClr val="tx2"/>
              </a:solidFill>
              <a:latin typeface="Calibri" pitchFamily="34" charset="0"/>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8</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9512" y="332681"/>
            <a:ext cx="2630362"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2987824" y="1247081"/>
            <a:ext cx="5546576" cy="21679"/>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697499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15616" y="1412776"/>
            <a:ext cx="7772400" cy="1470025"/>
          </a:xfrm>
        </p:spPr>
        <p:txBody>
          <a:bodyPr>
            <a:normAutofit/>
          </a:bodyPr>
          <a:lstStyle/>
          <a:p>
            <a:pPr rtl="1"/>
            <a:r>
              <a:rPr lang="ar-KW" sz="4800" dirty="0" smtClean="0">
                <a:cs typeface="mohammad bold art 1" pitchFamily="2" charset="-78"/>
              </a:rPr>
              <a:t>اليوم الثاني</a:t>
            </a:r>
            <a:endParaRPr lang="en-GB" sz="4800" dirty="0">
              <a:cs typeface="mohammad bold art 1" pitchFamily="2" charset="-78"/>
            </a:endParaRPr>
          </a:p>
        </p:txBody>
      </p:sp>
      <p:sp>
        <p:nvSpPr>
          <p:cNvPr id="3" name="Subtitle 2"/>
          <p:cNvSpPr>
            <a:spLocks noGrp="1"/>
          </p:cNvSpPr>
          <p:nvPr>
            <p:ph type="subTitle" idx="1"/>
          </p:nvPr>
        </p:nvSpPr>
        <p:spPr>
          <a:xfrm>
            <a:off x="1843608" y="2420888"/>
            <a:ext cx="6400800" cy="3168352"/>
          </a:xfrm>
        </p:spPr>
        <p:txBody>
          <a:bodyPr>
            <a:normAutofit/>
          </a:bodyPr>
          <a:lstStyle/>
          <a:p>
            <a:pPr rtl="1"/>
            <a:r>
              <a:rPr lang="ar-KW" sz="4800" b="1" dirty="0" smtClean="0">
                <a:solidFill>
                  <a:srgbClr val="1F497D"/>
                </a:solidFill>
                <a:cs typeface="mohammad bold art 1" pitchFamily="2" charset="-78"/>
              </a:rPr>
              <a:t>تقرير حوكمة الشركات والتقارير الأخرى</a:t>
            </a:r>
          </a:p>
        </p:txBody>
      </p:sp>
      <p:pic>
        <p:nvPicPr>
          <p:cNvPr id="6" name="Picture 5" descr="Picture 3.png"/>
          <p:cNvPicPr>
            <a:picLocks noChangeAspect="1"/>
          </p:cNvPicPr>
          <p:nvPr/>
        </p:nvPicPr>
        <p:blipFill rotWithShape="1">
          <a:blip r:embed="rId2" cstate="print"/>
          <a:srcRect r="75690"/>
          <a:stretch/>
        </p:blipFill>
        <p:spPr>
          <a:xfrm>
            <a:off x="0" y="-27262"/>
            <a:ext cx="1979711" cy="6858000"/>
          </a:xfrm>
          <a:prstGeom prst="rect">
            <a:avLst/>
          </a:prstGeom>
          <a:ln w="28575">
            <a:noFill/>
          </a:ln>
        </p:spPr>
      </p:pic>
    </p:spTree>
    <p:extLst>
      <p:ext uri="{BB962C8B-B14F-4D97-AF65-F5344CB8AC3E}">
        <p14:creationId xmlns:p14="http://schemas.microsoft.com/office/powerpoint/2010/main" val="241164476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20898</TotalTime>
  <Words>792</Words>
  <Application>Microsoft Office PowerPoint</Application>
  <PresentationFormat>On-screen Show (4:3)</PresentationFormat>
  <Paragraphs>88</Paragraphs>
  <Slides>16</Slides>
  <Notes>13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Arial</vt:lpstr>
      <vt:lpstr>Calibri</vt:lpstr>
      <vt:lpstr>microsoft sans serif</vt:lpstr>
      <vt:lpstr>mohammad bold art 1</vt:lpstr>
      <vt:lpstr>Times New Roman</vt:lpstr>
      <vt:lpstr>Wingdings</vt:lpstr>
      <vt:lpstr>Office Theme</vt:lpstr>
      <vt:lpstr>برنامج تدريبي </vt:lpstr>
      <vt:lpstr>مقدمة</vt:lpstr>
      <vt:lpstr>اليوم الأول</vt:lpstr>
      <vt:lpstr>جدول أعمال اليوم الأول</vt:lpstr>
      <vt:lpstr>بوابة الهيئة الإلكترونية ((CMA Portal</vt:lpstr>
      <vt:lpstr>بوابة الهيئة الإلكترونية ((CMA Portal</vt:lpstr>
      <vt:lpstr>نظام تقرير متابعة تطبيق حوكمة الشركات</vt:lpstr>
      <vt:lpstr>نظام تقرير متابعة تطبيق حوكمة الشركات</vt:lpstr>
      <vt:lpstr>اليوم الثاني</vt:lpstr>
      <vt:lpstr>جدول أعمال اليوم الثاني</vt:lpstr>
      <vt:lpstr>نموذج تقرير حوكمة الشركات</vt:lpstr>
      <vt:lpstr>تقرير المكافآت</vt:lpstr>
      <vt:lpstr>تقرير  لجنة التدقيق</vt:lpstr>
      <vt:lpstr>تقرير  تقييم ومراجعة نظم الرقابة الداخلية (Internal Control Report)</vt:lpstr>
      <vt:lpstr>تقرير حوكمة الشركات والتقارير الأخرى</vt:lpstr>
      <vt:lpstr>شــكــراً</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ورشة عمل</dc:title>
  <dc:creator>Fouad Al-Ateeqi</dc:creator>
  <cp:lastModifiedBy>Maysoun Jodeyah</cp:lastModifiedBy>
  <cp:revision>253</cp:revision>
  <cp:lastPrinted>2016-03-24T11:13:26Z</cp:lastPrinted>
  <dcterms:created xsi:type="dcterms:W3CDTF">2014-09-25T11:33:14Z</dcterms:created>
  <dcterms:modified xsi:type="dcterms:W3CDTF">2016-04-21T11:19:55Z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aa112cfa-540d-4a4c-981a-df0791a67c4a</vt:lpwstr>
  </property>
  <property fmtid="{D5CDD505-2E9C-101B-9397-08002B2CF9AE}" pid="3" name="CMAClassification">
    <vt:lpwstr>Public</vt:lpwstr>
  </property>
</Properties>
</file>